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4"/>
  </p:sldMasterIdLst>
  <p:notesMasterIdLst>
    <p:notesMasterId r:id="rId40"/>
  </p:notesMasterIdLst>
  <p:handoutMasterIdLst>
    <p:handoutMasterId r:id="rId41"/>
  </p:handoutMasterIdLst>
  <p:sldIdLst>
    <p:sldId id="297" r:id="rId5"/>
    <p:sldId id="257" r:id="rId6"/>
    <p:sldId id="262" r:id="rId7"/>
    <p:sldId id="263" r:id="rId8"/>
    <p:sldId id="264" r:id="rId9"/>
    <p:sldId id="265" r:id="rId10"/>
    <p:sldId id="266" r:id="rId11"/>
    <p:sldId id="294" r:id="rId12"/>
    <p:sldId id="295" r:id="rId13"/>
    <p:sldId id="29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3" r:id="rId25"/>
    <p:sldId id="284" r:id="rId26"/>
    <p:sldId id="277" r:id="rId27"/>
    <p:sldId id="278" r:id="rId28"/>
    <p:sldId id="279" r:id="rId29"/>
    <p:sldId id="280" r:id="rId30"/>
    <p:sldId id="288" r:id="rId31"/>
    <p:sldId id="287" r:id="rId32"/>
    <p:sldId id="286" r:id="rId33"/>
    <p:sldId id="285" r:id="rId34"/>
    <p:sldId id="281" r:id="rId35"/>
    <p:sldId id="282" r:id="rId36"/>
    <p:sldId id="291" r:id="rId37"/>
    <p:sldId id="293" r:id="rId38"/>
    <p:sldId id="299" r:id="rId3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is Contreras" initials="DC" lastIdx="2" clrIdx="0">
    <p:extLst>
      <p:ext uri="{19B8F6BF-5375-455C-9EA6-DF929625EA0E}">
        <p15:presenceInfo xmlns:p15="http://schemas.microsoft.com/office/powerpoint/2012/main" userId="S-1-5-21-117478108-1712121169-3969378286-6701" providerId="AD"/>
      </p:ext>
    </p:extLst>
  </p:cmAuthor>
  <p:cmAuthor id="2" name="Gloria Clark" initials="GC" lastIdx="4" clrIdx="1">
    <p:extLst>
      <p:ext uri="{19B8F6BF-5375-455C-9EA6-DF929625EA0E}">
        <p15:presenceInfo xmlns:p15="http://schemas.microsoft.com/office/powerpoint/2012/main" userId="S-1-5-21-117478108-1712121169-3969378286-6905" providerId="AD"/>
      </p:ext>
    </p:extLst>
  </p:cmAuthor>
  <p:cmAuthor id="3" name="Contreras, Doris" initials="CD" lastIdx="6" clrIdx="2">
    <p:extLst>
      <p:ext uri="{19B8F6BF-5375-455C-9EA6-DF929625EA0E}">
        <p15:presenceInfo xmlns:p15="http://schemas.microsoft.com/office/powerpoint/2012/main" userId="S::Doris.Contreras@oag.texas.gov::6fe7700b-cd11-4ff5-ae2d-8f26a57e12a9" providerId="AD"/>
      </p:ext>
    </p:extLst>
  </p:cmAuthor>
  <p:cmAuthor id="4" name="Huff, Kristen" initials="HK" lastIdx="3" clrIdx="3">
    <p:extLst>
      <p:ext uri="{19B8F6BF-5375-455C-9EA6-DF929625EA0E}">
        <p15:presenceInfo xmlns:p15="http://schemas.microsoft.com/office/powerpoint/2012/main" userId="S::Kristen.Huff@oag.texas.gov::e02d6439-49d4-499d-a8bd-79077dd665a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91" autoAdjust="0"/>
  </p:normalViewPr>
  <p:slideViewPr>
    <p:cSldViewPr>
      <p:cViewPr varScale="1">
        <p:scale>
          <a:sx n="67" d="100"/>
          <a:sy n="67" d="100"/>
        </p:scale>
        <p:origin x="640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684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fld id="{0083E0E4-581A-9946-98DC-599A40B56AE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01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 Black" charset="0"/>
              </a:defRPr>
            </a:lvl1pPr>
          </a:lstStyle>
          <a:p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fld id="{1D47280B-DE67-2547-8301-1F65C76359B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695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0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0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0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0" charset="0"/>
        <a:ea typeface="ＭＳ Ｐゴシック" pitchFamily="8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7280B-DE67-2547-8301-1F65C76359B9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32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7280B-DE67-2547-8301-1F65C76359B9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26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7280B-DE67-2547-8301-1F65C76359B9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3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200FEC-44CD-4FBA-832C-E3E22C337F31}"/>
              </a:ext>
            </a:extLst>
          </p:cNvPr>
          <p:cNvSpPr/>
          <p:nvPr userDrawn="1"/>
        </p:nvSpPr>
        <p:spPr>
          <a:xfrm>
            <a:off x="0" y="6"/>
            <a:ext cx="12192000" cy="1609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757013-EB5B-4DDB-9DBE-ABAAD1CD97E7}"/>
              </a:ext>
            </a:extLst>
          </p:cNvPr>
          <p:cNvSpPr/>
          <p:nvPr userDrawn="1"/>
        </p:nvSpPr>
        <p:spPr>
          <a:xfrm>
            <a:off x="0" y="1609730"/>
            <a:ext cx="12192000" cy="1238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2" descr="https://www.texasattorneygeneral.gov/sites/default/files/files/branding/2018/OAG-Oficial-Lockup-Blue%402x-100.jpg">
            <a:extLst>
              <a:ext uri="{FF2B5EF4-FFF2-40B4-BE49-F238E27FC236}">
                <a16:creationId xmlns:a16="http://schemas.microsoft.com/office/drawing/2014/main" id="{1A15C50F-623D-467B-B1ED-C4F5A4E145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35" y="142880"/>
            <a:ext cx="5457932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659E11A-667C-4971-B880-D67C56EB6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3011647"/>
            <a:ext cx="9144000" cy="1046754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>
                <a:solidFill>
                  <a:srgbClr val="004D78"/>
                </a:solidFill>
                <a:latin typeface="Freight Text Pro"/>
              </a:rPr>
              <a:t>Presentation Title</a:t>
            </a:r>
          </a:p>
        </p:txBody>
      </p:sp>
      <p:sp>
        <p:nvSpPr>
          <p:cNvPr id="8" name="Subtitle 5">
            <a:extLst>
              <a:ext uri="{FF2B5EF4-FFF2-40B4-BE49-F238E27FC236}">
                <a16:creationId xmlns:a16="http://schemas.microsoft.com/office/drawing/2014/main" id="{D06DBC08-41F0-4FEF-815C-3AE75BD89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710292"/>
            <a:ext cx="9144000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 sz="3200" dirty="0">
                <a:solidFill>
                  <a:srgbClr val="004D78"/>
                </a:solidFill>
                <a:latin typeface="Freight Text Pro"/>
              </a:rPr>
              <a:t>Name</a:t>
            </a:r>
          </a:p>
          <a:p>
            <a:r>
              <a:rPr lang="en-US" sz="3200" dirty="0">
                <a:solidFill>
                  <a:srgbClr val="004D78"/>
                </a:solidFill>
                <a:latin typeface="Freight Text Pro"/>
              </a:rPr>
              <a:t>Title</a:t>
            </a:r>
          </a:p>
          <a:p>
            <a:r>
              <a:rPr lang="en-US" sz="3200" dirty="0">
                <a:solidFill>
                  <a:srgbClr val="004D78"/>
                </a:solidFill>
                <a:latin typeface="Freight Text Pro"/>
              </a:rPr>
              <a:t>Division</a:t>
            </a:r>
          </a:p>
        </p:txBody>
      </p:sp>
    </p:spTree>
    <p:extLst>
      <p:ext uri="{BB962C8B-B14F-4D97-AF65-F5344CB8AC3E}">
        <p14:creationId xmlns:p14="http://schemas.microsoft.com/office/powerpoint/2010/main" val="350901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6">
            <a:extLst>
              <a:ext uri="{FF2B5EF4-FFF2-40B4-BE49-F238E27FC236}">
                <a16:creationId xmlns:a16="http://schemas.microsoft.com/office/drawing/2014/main" id="{507C4DBF-8142-4EA8-8A05-5E7E588E9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39" y="203196"/>
            <a:ext cx="9367087" cy="112125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solidFill>
                  <a:srgbClr val="004D78"/>
                </a:solidFill>
                <a:latin typeface="Freight Text Pro"/>
              </a:rPr>
              <a:t>Slide Title</a:t>
            </a:r>
          </a:p>
        </p:txBody>
      </p:sp>
      <p:sp>
        <p:nvSpPr>
          <p:cNvPr id="7" name="Content Placeholder 17">
            <a:extLst>
              <a:ext uri="{FF2B5EF4-FFF2-40B4-BE49-F238E27FC236}">
                <a16:creationId xmlns:a16="http://schemas.microsoft.com/office/drawing/2014/main" id="{570742CD-2333-46D4-8465-A4DE18FC2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639" y="1833148"/>
            <a:ext cx="9367087" cy="390140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>
              <a:latin typeface="Freight Text Pro"/>
            </a:endParaRPr>
          </a:p>
        </p:txBody>
      </p:sp>
      <p:pic>
        <p:nvPicPr>
          <p:cNvPr id="8" name="Picture 2" descr="OAG-Official-Seal-Blue.jpg (865Ã865)">
            <a:extLst>
              <a:ext uri="{FF2B5EF4-FFF2-40B4-BE49-F238E27FC236}">
                <a16:creationId xmlns:a16="http://schemas.microsoft.com/office/drawing/2014/main" id="{ED56EFCD-2925-4678-8C40-1CC376234F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3" y="203201"/>
            <a:ext cx="1121255" cy="112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C8F795-95B4-4EFF-A3DA-2BD4A9F5AA4A}"/>
              </a:ext>
            </a:extLst>
          </p:cNvPr>
          <p:cNvSpPr/>
          <p:nvPr userDrawn="1"/>
        </p:nvSpPr>
        <p:spPr>
          <a:xfrm>
            <a:off x="0" y="1441787"/>
            <a:ext cx="12192000" cy="1238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9074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F7CD15D-3F4F-40B4-82D0-E9D3D64E9050}"/>
              </a:ext>
            </a:extLst>
          </p:cNvPr>
          <p:cNvSpPr txBox="1">
            <a:spLocks/>
          </p:cNvSpPr>
          <p:nvPr userDrawn="1"/>
        </p:nvSpPr>
        <p:spPr>
          <a:xfrm>
            <a:off x="1385639" y="203196"/>
            <a:ext cx="9367087" cy="11212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400" dirty="0">
                <a:solidFill>
                  <a:srgbClr val="004D78"/>
                </a:solidFill>
                <a:latin typeface="Freight Text Pro"/>
              </a:rPr>
              <a:t>Slide Title</a:t>
            </a:r>
          </a:p>
        </p:txBody>
      </p:sp>
      <p:pic>
        <p:nvPicPr>
          <p:cNvPr id="18" name="Picture 2" descr="OAG-Official-Seal-Blue.jpg (865Ã865)">
            <a:extLst>
              <a:ext uri="{FF2B5EF4-FFF2-40B4-BE49-F238E27FC236}">
                <a16:creationId xmlns:a16="http://schemas.microsoft.com/office/drawing/2014/main" id="{D7ED48D1-2861-42FB-ACCC-441804AFDF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3" y="203201"/>
            <a:ext cx="1121255" cy="112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A3F08E2-47BB-45D0-80F5-57E26925D3B3}"/>
              </a:ext>
            </a:extLst>
          </p:cNvPr>
          <p:cNvSpPr/>
          <p:nvPr userDrawn="1"/>
        </p:nvSpPr>
        <p:spPr>
          <a:xfrm>
            <a:off x="0" y="1441787"/>
            <a:ext cx="12192000" cy="123825"/>
          </a:xfrm>
          <a:prstGeom prst="rect">
            <a:avLst/>
          </a:prstGeom>
          <a:solidFill>
            <a:srgbClr val="004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9999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938AE-43AE-46A6-8DA9-3C8DBAF251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latin typeface="Freight Text Pro"/>
              </a:rPr>
              <a:t>Address Confidentiality Program</a:t>
            </a:r>
            <a:endParaRPr lang="en-US" dirty="0">
              <a:latin typeface="Freight Text Pr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634298-72E1-445A-9F97-F3A1EFE91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658" y="5943600"/>
            <a:ext cx="4704681" cy="68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26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Freight Text Pro"/>
              </a:rPr>
              <a:t>Human Trafficking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ebdings" panose="05030102010509060703" pitchFamily="18" charset="2"/>
              <a:buChar char="4"/>
            </a:pPr>
            <a:r>
              <a:rPr lang="en-US" dirty="0">
                <a:latin typeface="Freight Text Pro"/>
              </a:rPr>
              <a:t>Under Texas Penal Code, Chapter 20A, </a:t>
            </a:r>
            <a:r>
              <a:rPr lang="en-US" b="1" dirty="0">
                <a:latin typeface="Freight Text Pro"/>
              </a:rPr>
              <a:t>child sex </a:t>
            </a:r>
            <a:r>
              <a:rPr lang="en-US" dirty="0">
                <a:latin typeface="Freight Text Pro"/>
              </a:rPr>
              <a:t>trafficking occurs when a person:</a:t>
            </a:r>
          </a:p>
          <a:p>
            <a:endParaRPr lang="en-US" dirty="0">
              <a:latin typeface="Freight Text Pro"/>
            </a:endParaRPr>
          </a:p>
          <a:p>
            <a:pPr lvl="1"/>
            <a:r>
              <a:rPr lang="en-US" dirty="0">
                <a:latin typeface="Freight Text Pro"/>
              </a:rPr>
              <a:t>traffics a child (transports, entices, recruits, harbors, or provides) under the age of 18 and causes </a:t>
            </a:r>
            <a:r>
              <a:rPr lang="en-US" b="1" dirty="0">
                <a:latin typeface="Freight Text Pro"/>
              </a:rPr>
              <a:t>by any means</a:t>
            </a:r>
          </a:p>
          <a:p>
            <a:pPr lvl="1"/>
            <a:endParaRPr lang="en-US" dirty="0">
              <a:latin typeface="Freight Text Pro"/>
            </a:endParaRPr>
          </a:p>
          <a:p>
            <a:pPr lvl="1"/>
            <a:r>
              <a:rPr lang="en-US" dirty="0">
                <a:latin typeface="Freight Text Pro"/>
              </a:rPr>
              <a:t>the child to engage in or become the victim of: continuous sexual abuse, indecency with a child, sexual assault, aggravated sexual assault, prostitution, promotion of prostitution, aggravated promotion of prostitution, compelling prostitution, sexual performance of child, employment harmful to children, or possession/promotion of child pornography</a:t>
            </a:r>
          </a:p>
        </p:txBody>
      </p:sp>
    </p:spTree>
    <p:extLst>
      <p:ext uri="{BB962C8B-B14F-4D97-AF65-F5344CB8AC3E}">
        <p14:creationId xmlns:p14="http://schemas.microsoft.com/office/powerpoint/2010/main" val="3758337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>
                <a:latin typeface="Freight Text Pro"/>
              </a:rPr>
              <a:t>Safety Plan</a:t>
            </a:r>
            <a:endParaRPr lang="en-US" dirty="0">
              <a:latin typeface="Freight Text Pro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67" lvl="1">
              <a:spcBef>
                <a:spcPts val="0"/>
              </a:spcBef>
              <a:buFont typeface="Webdings" pitchFamily="18" charset="2"/>
              <a:buChar char="4"/>
            </a:pPr>
            <a:r>
              <a:rPr lang="en-US" altLang="en-US" dirty="0">
                <a:latin typeface="Freight Text Pro"/>
              </a:rPr>
              <a:t>ACP is a tool; a comprehensive safety plan is vital.</a:t>
            </a:r>
          </a:p>
          <a:p>
            <a:pPr marL="457167" lvl="1">
              <a:spcBef>
                <a:spcPts val="0"/>
              </a:spcBef>
              <a:buFont typeface="Webdings" pitchFamily="18" charset="2"/>
              <a:buChar char="4"/>
            </a:pPr>
            <a:endParaRPr lang="en-US" altLang="en-US" dirty="0">
              <a:latin typeface="Freight Text Pro"/>
            </a:endParaRPr>
          </a:p>
          <a:p>
            <a:pPr marL="457167" lvl="1">
              <a:spcBef>
                <a:spcPts val="0"/>
              </a:spcBef>
              <a:buFont typeface="Webdings" pitchFamily="18" charset="2"/>
              <a:buChar char="4"/>
            </a:pPr>
            <a:r>
              <a:rPr lang="en-US" altLang="en-US" dirty="0">
                <a:latin typeface="Freight Text Pro"/>
              </a:rPr>
              <a:t>Advocates and victims can work together to develop a  strong safety plan.</a:t>
            </a:r>
          </a:p>
          <a:p>
            <a:pPr marL="457167" lvl="1">
              <a:spcBef>
                <a:spcPts val="0"/>
              </a:spcBef>
              <a:buFont typeface="Webdings" pitchFamily="18" charset="2"/>
              <a:buChar char="4"/>
            </a:pPr>
            <a:endParaRPr lang="en-US" altLang="en-US" dirty="0">
              <a:latin typeface="Freight Text Pro"/>
            </a:endParaRPr>
          </a:p>
          <a:p>
            <a:pPr marL="457167" lvl="1">
              <a:spcBef>
                <a:spcPts val="0"/>
              </a:spcBef>
              <a:buFont typeface="Webdings" pitchFamily="18" charset="2"/>
              <a:buChar char="4"/>
            </a:pPr>
            <a:r>
              <a:rPr lang="en-US" altLang="en-US" dirty="0">
                <a:latin typeface="Freight Text Pro"/>
              </a:rPr>
              <a:t>Victims of family violence are the experts on their own safety plan.</a:t>
            </a:r>
          </a:p>
          <a:p>
            <a:pPr marL="457167" lvl="1">
              <a:spcBef>
                <a:spcPts val="0"/>
              </a:spcBef>
              <a:buFont typeface="Webdings" pitchFamily="18" charset="2"/>
              <a:buChar char="4"/>
            </a:pPr>
            <a:endParaRPr lang="en-US" altLang="en-US" dirty="0">
              <a:latin typeface="Freight Text Pro"/>
            </a:endParaRPr>
          </a:p>
          <a:p>
            <a:pPr marL="457167" lvl="1">
              <a:spcBef>
                <a:spcPts val="0"/>
              </a:spcBef>
              <a:buFont typeface="Webdings" pitchFamily="18" charset="2"/>
              <a:buChar char="4"/>
            </a:pPr>
            <a:r>
              <a:rPr lang="en-US" altLang="en-US" dirty="0">
                <a:latin typeface="Freight Text Pro"/>
              </a:rPr>
              <a:t>Safety Plan resources at </a:t>
            </a:r>
            <a:r>
              <a:rPr lang="en-US" altLang="en-US" u="sng" dirty="0">
                <a:latin typeface="Freight Text Pro"/>
              </a:rPr>
              <a:t>tcfv.org</a:t>
            </a:r>
          </a:p>
          <a:p>
            <a:endParaRPr lang="en-US" dirty="0">
              <a:latin typeface="Freight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629709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>
                <a:latin typeface="Freight Text Pro"/>
              </a:rPr>
              <a:t>ACP Eligibility Requirements</a:t>
            </a:r>
            <a:endParaRPr lang="en-US" dirty="0">
              <a:latin typeface="Freight Text Pro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67" lvl="1">
              <a:spcBef>
                <a:spcPts val="504"/>
              </a:spcBef>
              <a:buFont typeface="Webdings" pitchFamily="18" charset="2"/>
              <a:buChar char=""/>
            </a:pPr>
            <a:r>
              <a:rPr lang="en-US" altLang="en-US" dirty="0">
                <a:latin typeface="Freight Text Pro"/>
              </a:rPr>
              <a:t>A person, along with any members of their household, who has been a victim of family violence, sexual assault, stalking and/or human trafficking</a:t>
            </a:r>
          </a:p>
          <a:p>
            <a:pPr marL="457167" lvl="1">
              <a:spcBef>
                <a:spcPts val="504"/>
              </a:spcBef>
              <a:buFont typeface="Webdings" pitchFamily="18" charset="2"/>
              <a:buChar char=""/>
            </a:pPr>
            <a:endParaRPr lang="en-US" altLang="en-US" dirty="0">
              <a:latin typeface="Freight Text Pro"/>
            </a:endParaRPr>
          </a:p>
          <a:p>
            <a:pPr marL="457167" lvl="1">
              <a:spcBef>
                <a:spcPts val="504"/>
              </a:spcBef>
              <a:buFont typeface="Webdings" pitchFamily="18" charset="2"/>
              <a:buChar char=""/>
            </a:pPr>
            <a:r>
              <a:rPr lang="en-US" altLang="en-US" dirty="0">
                <a:latin typeface="Freight Text Pro"/>
              </a:rPr>
              <a:t>Must be a Texas resident (or) a victim relocating to a Texas residence</a:t>
            </a:r>
          </a:p>
          <a:p>
            <a:pPr marL="457167" lvl="1">
              <a:spcBef>
                <a:spcPts val="504"/>
              </a:spcBef>
              <a:buFont typeface="Webdings" pitchFamily="18" charset="2"/>
              <a:buChar char=""/>
            </a:pPr>
            <a:endParaRPr lang="en-US" altLang="en-US" dirty="0">
              <a:latin typeface="Freight Text Pro"/>
            </a:endParaRPr>
          </a:p>
          <a:p>
            <a:pPr marL="457167" lvl="1">
              <a:spcBef>
                <a:spcPts val="504"/>
              </a:spcBef>
              <a:buFont typeface="Webdings" pitchFamily="18" charset="2"/>
              <a:buChar char=""/>
            </a:pPr>
            <a:r>
              <a:rPr lang="en-US" altLang="en-US" dirty="0">
                <a:latin typeface="Freight Text Pro"/>
              </a:rPr>
              <a:t>The victim’s Texas residence should be unknown to the person who committed family violence, sexual assault, stalking or human trafficking </a:t>
            </a:r>
          </a:p>
          <a:p>
            <a:endParaRPr lang="en-US" dirty="0">
              <a:latin typeface="Freight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926437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>
                <a:latin typeface="Freight Text Pro"/>
              </a:rPr>
              <a:t>ACP General Overview</a:t>
            </a:r>
            <a:endParaRPr lang="en-US" dirty="0">
              <a:latin typeface="Freight Text Pro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85639" y="1752600"/>
            <a:ext cx="8672761" cy="5105400"/>
          </a:xfrm>
        </p:spPr>
        <p:txBody>
          <a:bodyPr/>
          <a:lstStyle/>
          <a:p>
            <a:pPr marL="457167" lvl="1">
              <a:spcBef>
                <a:spcPts val="504"/>
              </a:spcBef>
              <a:buFont typeface="Webdings" pitchFamily="18" charset="2"/>
              <a:buChar char="4"/>
            </a:pPr>
            <a:r>
              <a:rPr lang="en-US" altLang="en-US" sz="2200" dirty="0">
                <a:latin typeface="Freight Text Pro"/>
              </a:rPr>
              <a:t>The OAG designates a substitute post office box address that participant may use in place of actual residential, business or school address. </a:t>
            </a:r>
            <a:br>
              <a:rPr lang="en-US" altLang="en-US" sz="2200" dirty="0">
                <a:latin typeface="Freight Text Pro"/>
              </a:rPr>
            </a:br>
            <a:endParaRPr lang="en-US" altLang="en-US" sz="2200" dirty="0">
              <a:latin typeface="Freight Text Pro"/>
            </a:endParaRPr>
          </a:p>
          <a:p>
            <a:pPr marL="457167" lvl="1">
              <a:spcBef>
                <a:spcPts val="504"/>
              </a:spcBef>
              <a:buFont typeface="Webdings" pitchFamily="18" charset="2"/>
              <a:buChar char="4"/>
            </a:pPr>
            <a:r>
              <a:rPr lang="en-US" altLang="en-US" sz="2200" dirty="0">
                <a:latin typeface="Freight Text Pro"/>
              </a:rPr>
              <a:t>All state and local entities MUST accept the ACP participant’s address.  </a:t>
            </a:r>
            <a:br>
              <a:rPr lang="en-US" altLang="en-US" sz="2200" dirty="0">
                <a:latin typeface="Freight Text Pro"/>
              </a:rPr>
            </a:br>
            <a:endParaRPr lang="en-US" altLang="en-US" sz="2200" dirty="0">
              <a:latin typeface="Freight Text Pro"/>
            </a:endParaRPr>
          </a:p>
          <a:p>
            <a:pPr marL="457167" lvl="1">
              <a:spcBef>
                <a:spcPts val="504"/>
              </a:spcBef>
              <a:buFont typeface="Webdings" pitchFamily="18" charset="2"/>
              <a:buChar char="4"/>
            </a:pPr>
            <a:r>
              <a:rPr lang="en-US" altLang="en-US" sz="2200" dirty="0">
                <a:latin typeface="Freight Text Pro"/>
              </a:rPr>
              <a:t>The OAG receives participant’s mail addressed to their ACP assigned post office box. The OAG forwards the mail to the ACP participant’s confidential address.</a:t>
            </a:r>
            <a:br>
              <a:rPr lang="en-US" altLang="en-US" sz="2200" dirty="0">
                <a:latin typeface="Freight Text Pro"/>
              </a:rPr>
            </a:br>
            <a:endParaRPr lang="en-US" altLang="en-US" sz="2200" dirty="0">
              <a:latin typeface="Freight Text Pro"/>
            </a:endParaRPr>
          </a:p>
          <a:p>
            <a:pPr marL="457167" lvl="1">
              <a:spcBef>
                <a:spcPts val="504"/>
              </a:spcBef>
              <a:buFont typeface="Webdings" pitchFamily="18" charset="2"/>
              <a:buChar char="4"/>
            </a:pPr>
            <a:r>
              <a:rPr lang="en-US" altLang="en-US" sz="2200" dirty="0">
                <a:latin typeface="Freight Text Pro"/>
              </a:rPr>
              <a:t>All mail goes through an X-ray security screening. The OAG does not open ACP participant’s mail. </a:t>
            </a:r>
            <a:br>
              <a:rPr lang="en-US" altLang="en-US" sz="2200" dirty="0">
                <a:latin typeface="Freight Text Pro"/>
              </a:rPr>
            </a:br>
            <a:endParaRPr lang="en-US" altLang="en-US" sz="2200" dirty="0">
              <a:latin typeface="Freight Text Pro"/>
            </a:endParaRPr>
          </a:p>
          <a:p>
            <a:pPr marL="457167" lvl="1">
              <a:spcBef>
                <a:spcPts val="504"/>
              </a:spcBef>
              <a:buFont typeface="Webdings" pitchFamily="18" charset="2"/>
              <a:buChar char="4"/>
            </a:pPr>
            <a:r>
              <a:rPr lang="en-US" altLang="en-US" sz="2200" dirty="0">
                <a:latin typeface="Freight Text Pro"/>
              </a:rPr>
              <a:t>Once the OAG receives participant’s mail, it is expected that there will be a three-to-four days delay in delivery.</a:t>
            </a:r>
          </a:p>
          <a:p>
            <a:endParaRPr lang="en-US" sz="2200" dirty="0">
              <a:latin typeface="Freight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475902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Freight Text Pro"/>
              </a:rPr>
              <a:t>ACP Application Process</a:t>
            </a:r>
            <a:br>
              <a:rPr lang="en-US" altLang="en-US" dirty="0">
                <a:latin typeface="Freight Text Pro"/>
              </a:rPr>
            </a:br>
            <a:r>
              <a:rPr lang="en-US" altLang="en-US" dirty="0">
                <a:latin typeface="Freight Text Pro"/>
              </a:rPr>
              <a:t>(Slide 1 of 3)</a:t>
            </a:r>
            <a:endParaRPr lang="en-US" dirty="0">
              <a:latin typeface="Freight Text Pro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67" lvl="1">
              <a:spcBef>
                <a:spcPts val="504"/>
              </a:spcBef>
              <a:buFont typeface="Webdings" pitchFamily="18" charset="2"/>
              <a:buChar char="4"/>
            </a:pPr>
            <a:r>
              <a:rPr lang="en-US" altLang="en-US" dirty="0">
                <a:latin typeface="Freight Text Pro"/>
              </a:rPr>
              <a:t>Applicants can meet with participating agency advocates and develop a safety plan or contact our office for an application. </a:t>
            </a:r>
          </a:p>
          <a:p>
            <a:pPr marL="457167" lvl="1">
              <a:spcBef>
                <a:spcPts val="504"/>
              </a:spcBef>
              <a:buFont typeface="Webdings" pitchFamily="18" charset="2"/>
              <a:buChar char="4"/>
            </a:pPr>
            <a:endParaRPr lang="en-US" altLang="en-US" dirty="0">
              <a:latin typeface="Freight Text Pro"/>
            </a:endParaRPr>
          </a:p>
          <a:p>
            <a:pPr marL="457167" lvl="1">
              <a:spcBef>
                <a:spcPts val="504"/>
              </a:spcBef>
              <a:buFont typeface="Webdings" pitchFamily="18" charset="2"/>
              <a:buChar char="4"/>
            </a:pPr>
            <a:r>
              <a:rPr lang="en-US" altLang="en-US" dirty="0">
                <a:latin typeface="Freight Text Pro"/>
              </a:rPr>
              <a:t>Participating agencies may include family violence service providers, sexual assault programs, law enforcement victim liaisons, and victim assistance coordinators.</a:t>
            </a:r>
          </a:p>
          <a:p>
            <a:pPr marL="457167" lvl="1">
              <a:spcBef>
                <a:spcPts val="504"/>
              </a:spcBef>
              <a:buFont typeface="Webdings" pitchFamily="18" charset="2"/>
              <a:buChar char="4"/>
            </a:pPr>
            <a:endParaRPr lang="en-US" altLang="en-US" dirty="0">
              <a:latin typeface="Freight Text Pro"/>
            </a:endParaRPr>
          </a:p>
          <a:p>
            <a:pPr marL="457167" lvl="1">
              <a:spcBef>
                <a:spcPts val="504"/>
              </a:spcBef>
              <a:buFont typeface="Webdings" pitchFamily="18" charset="2"/>
              <a:buChar char="4"/>
            </a:pPr>
            <a:r>
              <a:rPr lang="en-US" altLang="en-US" dirty="0">
                <a:latin typeface="Freight Text Pro"/>
              </a:rPr>
              <a:t>In addition to a signed affidavit from the victim, the OAG</a:t>
            </a:r>
            <a:r>
              <a:rPr lang="en-US" altLang="en-US" i="1" dirty="0">
                <a:latin typeface="Freight Text Pro"/>
              </a:rPr>
              <a:t> </a:t>
            </a:r>
            <a:r>
              <a:rPr lang="en-US" altLang="en-US" dirty="0">
                <a:latin typeface="Freight Text Pro"/>
              </a:rPr>
              <a:t>may</a:t>
            </a:r>
            <a:r>
              <a:rPr lang="en-US" altLang="en-US" i="1" dirty="0">
                <a:latin typeface="Freight Text Pro"/>
              </a:rPr>
              <a:t> </a:t>
            </a:r>
            <a:r>
              <a:rPr lang="en-US" altLang="en-US" dirty="0">
                <a:latin typeface="Freight Text Pro"/>
              </a:rPr>
              <a:t>ask the applicant to submit documentary evidence that family violence, sexual assault, stalking or human trafficking has occurred. </a:t>
            </a:r>
            <a:endParaRPr lang="en-US" altLang="en-US" sz="2000" dirty="0">
              <a:latin typeface="Freight Text Pro"/>
            </a:endParaRPr>
          </a:p>
          <a:p>
            <a:endParaRPr lang="en-US" dirty="0">
              <a:latin typeface="Freight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896402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5639" y="203199"/>
            <a:ext cx="9367087" cy="1121255"/>
          </a:xfrm>
        </p:spPr>
        <p:txBody>
          <a:bodyPr/>
          <a:lstStyle/>
          <a:p>
            <a:r>
              <a:rPr lang="en-US" altLang="en-US" dirty="0">
                <a:latin typeface="Freight Text Pro"/>
                <a:cs typeface="Times" panose="02020603050405020304" pitchFamily="18" charset="0"/>
              </a:rPr>
              <a:t>ACP Application Process</a:t>
            </a:r>
            <a:br>
              <a:rPr lang="en-US" altLang="en-US" dirty="0">
                <a:latin typeface="Freight Text Pro"/>
                <a:cs typeface="Times" panose="02020603050405020304" pitchFamily="18" charset="0"/>
              </a:rPr>
            </a:br>
            <a:r>
              <a:rPr lang="en-US" altLang="en-US" dirty="0">
                <a:latin typeface="Freight Text Pro"/>
                <a:cs typeface="Times" panose="02020603050405020304" pitchFamily="18" charset="0"/>
              </a:rPr>
              <a:t>(Slide 2 of 3)</a:t>
            </a:r>
            <a:br>
              <a:rPr lang="en-US" altLang="en-US" dirty="0">
                <a:latin typeface="Freight Text Pro"/>
                <a:cs typeface="Times" panose="02020603050405020304" pitchFamily="18" charset="0"/>
              </a:rPr>
            </a:br>
            <a:endParaRPr lang="en-US" dirty="0">
              <a:latin typeface="Freight Text Pro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6401" y="1833563"/>
            <a:ext cx="3764090" cy="482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81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Freight Text Pro"/>
              </a:rPr>
              <a:t>ACP Application Process</a:t>
            </a:r>
            <a:br>
              <a:rPr lang="en-US" altLang="en-US" dirty="0">
                <a:latin typeface="Freight Text Pro"/>
              </a:rPr>
            </a:br>
            <a:r>
              <a:rPr lang="en-US" altLang="en-US" dirty="0">
                <a:latin typeface="Freight Text Pro"/>
              </a:rPr>
              <a:t>(Slide 3 of 3)</a:t>
            </a:r>
            <a:endParaRPr lang="en-US" dirty="0">
              <a:latin typeface="Freight Text Pro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buFont typeface="Webdings" panose="05030102010509060703" pitchFamily="18" charset="2"/>
              <a:buChar char="4"/>
            </a:pPr>
            <a:r>
              <a:rPr lang="en-US" altLang="en-US" sz="2400" dirty="0">
                <a:latin typeface="Freight Text Pro"/>
              </a:rPr>
              <a:t>Once the OAG receives the application, it will be processed and either approved or denied.  </a:t>
            </a:r>
          </a:p>
          <a:p>
            <a:pPr marL="457200" indent="-457200">
              <a:spcBef>
                <a:spcPts val="0"/>
              </a:spcBef>
              <a:buFont typeface="Webdings" panose="05030102010509060703" pitchFamily="18" charset="2"/>
              <a:buChar char="4"/>
            </a:pPr>
            <a:endParaRPr lang="en-US" altLang="en-US" sz="2400" dirty="0">
              <a:latin typeface="Freight Text Pro"/>
            </a:endParaRPr>
          </a:p>
          <a:p>
            <a:pPr marL="457200" indent="-457200">
              <a:spcBef>
                <a:spcPts val="0"/>
              </a:spcBef>
              <a:buFont typeface="Webdings" panose="05030102010509060703" pitchFamily="18" charset="2"/>
              <a:buChar char="4"/>
            </a:pPr>
            <a:r>
              <a:rPr lang="en-US" altLang="en-US" sz="2400" dirty="0">
                <a:latin typeface="Freight Text Pro"/>
              </a:rPr>
              <a:t>If the application is denied, the OAG will send notification to the applicant including information on the appeal process. </a:t>
            </a:r>
          </a:p>
          <a:p>
            <a:pPr marL="457200" indent="-457200">
              <a:spcBef>
                <a:spcPts val="0"/>
              </a:spcBef>
              <a:buFont typeface="Webdings" panose="05030102010509060703" pitchFamily="18" charset="2"/>
              <a:buChar char="4"/>
            </a:pPr>
            <a:endParaRPr lang="en-US" altLang="en-US" sz="2400" dirty="0">
              <a:latin typeface="Freight Text Pro"/>
            </a:endParaRPr>
          </a:p>
          <a:p>
            <a:pPr marL="457200" indent="-457200">
              <a:spcBef>
                <a:spcPts val="0"/>
              </a:spcBef>
              <a:buFont typeface="Webdings" panose="05030102010509060703" pitchFamily="18" charset="2"/>
              <a:buChar char="4"/>
            </a:pPr>
            <a:r>
              <a:rPr lang="en-US" altLang="en-US" sz="2400" dirty="0">
                <a:latin typeface="Freight Text Pro"/>
              </a:rPr>
              <a:t>If the application is approved, the OAG will send the participant an ACP card to sign, usually within seven days.</a:t>
            </a:r>
          </a:p>
          <a:p>
            <a:pPr marL="457200" indent="-457200">
              <a:spcBef>
                <a:spcPts val="0"/>
              </a:spcBef>
              <a:buFont typeface="Webdings" panose="05030102010509060703" pitchFamily="18" charset="2"/>
              <a:buChar char="4"/>
            </a:pPr>
            <a:endParaRPr lang="en-US" altLang="en-US" sz="2400" dirty="0">
              <a:latin typeface="Freight Text Pro"/>
            </a:endParaRPr>
          </a:p>
          <a:p>
            <a:pPr marL="457200" indent="-457200">
              <a:spcBef>
                <a:spcPts val="0"/>
              </a:spcBef>
              <a:buFont typeface="Webdings" panose="05030102010509060703" pitchFamily="18" charset="2"/>
              <a:buChar char="4"/>
            </a:pPr>
            <a:r>
              <a:rPr lang="en-US" altLang="en-US" sz="2400" dirty="0">
                <a:latin typeface="Freight Text Pro"/>
              </a:rPr>
              <a:t>The ACP card will expire three years from the date the participant was enrolled and will require renewal.</a:t>
            </a:r>
          </a:p>
          <a:p>
            <a:endParaRPr lang="en-US" dirty="0">
              <a:latin typeface="Freight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48057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>
                <a:latin typeface="Freight Text Pro"/>
              </a:rPr>
              <a:t>ACP Participant</a:t>
            </a:r>
            <a:endParaRPr lang="en-US" dirty="0">
              <a:latin typeface="Freight Text Pro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2400" dirty="0">
                <a:latin typeface="Freight Text Pro"/>
              </a:rPr>
              <a:t>How does the program work once an applicant is enrolled? 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en-US" altLang="en-US" sz="2400" dirty="0">
              <a:latin typeface="Freight Text Pro"/>
            </a:endParaRPr>
          </a:p>
          <a:p>
            <a:pPr marL="342900" indent="-342900">
              <a:spcBef>
                <a:spcPts val="0"/>
              </a:spcBef>
              <a:buFont typeface="Webdings" panose="05030102010509060703" pitchFamily="18" charset="2"/>
              <a:buChar char=""/>
            </a:pPr>
            <a:r>
              <a:rPr lang="en-US" altLang="en-US" sz="2400" dirty="0">
                <a:latin typeface="Freight Text Pro"/>
              </a:rPr>
              <a:t>First class and certified mail will be forwarded to participants at their physical address. </a:t>
            </a:r>
          </a:p>
          <a:p>
            <a:pPr marL="342900" indent="-342900">
              <a:spcBef>
                <a:spcPts val="0"/>
              </a:spcBef>
              <a:buFont typeface="Webdings" panose="05030102010509060703" pitchFamily="18" charset="2"/>
              <a:buChar char=""/>
            </a:pPr>
            <a:endParaRPr lang="en-US" altLang="en-US" sz="2400" dirty="0">
              <a:latin typeface="Freight Text Pro"/>
            </a:endParaRPr>
          </a:p>
          <a:p>
            <a:pPr marL="342900" indent="-342900">
              <a:spcBef>
                <a:spcPts val="0"/>
              </a:spcBef>
              <a:buFont typeface="Webdings" panose="05030102010509060703" pitchFamily="18" charset="2"/>
              <a:buChar char=""/>
            </a:pPr>
            <a:r>
              <a:rPr lang="en-US" altLang="en-US" sz="2400" dirty="0">
                <a:latin typeface="Freight Text Pro"/>
              </a:rPr>
              <a:t>Packages, magazines, prescriptions, etc. will not be forwarded. </a:t>
            </a:r>
          </a:p>
          <a:p>
            <a:pPr marL="342900" indent="-342900">
              <a:spcBef>
                <a:spcPts val="0"/>
              </a:spcBef>
              <a:buFont typeface="Webdings" panose="05030102010509060703" pitchFamily="18" charset="2"/>
              <a:buChar char=""/>
            </a:pPr>
            <a:endParaRPr lang="en-US" altLang="en-US" sz="2400" dirty="0">
              <a:latin typeface="Freight Text Pro"/>
            </a:endParaRPr>
          </a:p>
          <a:p>
            <a:pPr marL="342900" indent="-342900">
              <a:spcBef>
                <a:spcPts val="0"/>
              </a:spcBef>
              <a:buFont typeface="Webdings" panose="05030102010509060703" pitchFamily="18" charset="2"/>
              <a:buChar char=""/>
            </a:pPr>
            <a:r>
              <a:rPr lang="en-US" altLang="en-US" sz="2400" dirty="0">
                <a:latin typeface="Freight Text Pro"/>
              </a:rPr>
              <a:t>The participant must notify the ACP of a name or address change 10 days prior to the change to avoid withdrawal from the program. </a:t>
            </a:r>
          </a:p>
          <a:p>
            <a:pPr marL="342900" indent="-342900">
              <a:spcBef>
                <a:spcPts val="0"/>
              </a:spcBef>
              <a:buFont typeface="Webdings" panose="05030102010509060703" pitchFamily="18" charset="2"/>
              <a:buChar char=""/>
            </a:pPr>
            <a:endParaRPr lang="en-US" altLang="en-US" sz="2400" dirty="0">
              <a:latin typeface="Freight Text Pro"/>
            </a:endParaRPr>
          </a:p>
          <a:p>
            <a:pPr marL="342900" indent="-342900">
              <a:spcBef>
                <a:spcPts val="0"/>
              </a:spcBef>
              <a:buFont typeface="Webdings" panose="05030102010509060703" pitchFamily="18" charset="2"/>
              <a:buChar char=""/>
            </a:pPr>
            <a:r>
              <a:rPr lang="en-US" altLang="en-US" sz="2400" dirty="0">
                <a:latin typeface="Freight Text Pro"/>
              </a:rPr>
              <a:t>The ACP will provide an address/name change form to participants to complete this process. </a:t>
            </a:r>
          </a:p>
          <a:p>
            <a:pPr>
              <a:spcBef>
                <a:spcPts val="0"/>
              </a:spcBef>
            </a:pPr>
            <a:endParaRPr lang="en-US" altLang="en-US" sz="2400" dirty="0">
              <a:latin typeface="Freight Text Pro"/>
            </a:endParaRPr>
          </a:p>
          <a:p>
            <a:endParaRPr lang="en-US" sz="2400" dirty="0">
              <a:latin typeface="Freight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4266824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Freight Text Pro"/>
              </a:rPr>
              <a:t>ACP Advocate</a:t>
            </a:r>
            <a:br>
              <a:rPr lang="en-US" altLang="en-US" dirty="0">
                <a:latin typeface="Freight Text Pro"/>
              </a:rPr>
            </a:br>
            <a:r>
              <a:rPr lang="en-US" altLang="en-US" dirty="0">
                <a:latin typeface="Freight Text Pro"/>
              </a:rPr>
              <a:t>(Slide 1 of 3)</a:t>
            </a:r>
            <a:endParaRPr lang="en-US" dirty="0">
              <a:latin typeface="Freight Text Pro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0"/>
              </a:spcBef>
              <a:buFont typeface="Webdings" panose="05030102010509060703" pitchFamily="18" charset="2"/>
              <a:buChar char="4"/>
            </a:pPr>
            <a:r>
              <a:rPr lang="en-US" altLang="en-US" sz="2400" dirty="0">
                <a:latin typeface="Freight Text Pro"/>
              </a:rPr>
              <a:t>Advocates/agencies should request training before assisting applicants in applying for the program. </a:t>
            </a:r>
          </a:p>
          <a:p>
            <a:pPr marL="342900" indent="-342900">
              <a:spcBef>
                <a:spcPts val="0"/>
              </a:spcBef>
              <a:buFont typeface="Webdings" panose="05030102010509060703" pitchFamily="18" charset="2"/>
              <a:buChar char="4"/>
            </a:pPr>
            <a:endParaRPr lang="en-US" altLang="en-US" sz="2400" dirty="0">
              <a:latin typeface="Freight Text Pro"/>
            </a:endParaRPr>
          </a:p>
          <a:p>
            <a:pPr marL="342900" indent="-342900">
              <a:spcBef>
                <a:spcPts val="0"/>
              </a:spcBef>
              <a:buFont typeface="Webdings" panose="05030102010509060703" pitchFamily="18" charset="2"/>
              <a:buChar char="4"/>
            </a:pPr>
            <a:r>
              <a:rPr lang="en-US" altLang="en-US" sz="2400" dirty="0">
                <a:latin typeface="Freight Text Pro"/>
              </a:rPr>
              <a:t>Advocates/staff members who have received ACP training should be able to train others within their agencies. </a:t>
            </a:r>
          </a:p>
          <a:p>
            <a:pPr marL="342900" indent="-342900">
              <a:spcBef>
                <a:spcPts val="0"/>
              </a:spcBef>
              <a:buFont typeface="Webdings" panose="05030102010509060703" pitchFamily="18" charset="2"/>
              <a:buChar char="4"/>
            </a:pPr>
            <a:endParaRPr lang="en-US" altLang="en-US" sz="2400" dirty="0">
              <a:latin typeface="Freight Text Pro"/>
            </a:endParaRPr>
          </a:p>
          <a:p>
            <a:pPr marL="342900" indent="-342900">
              <a:spcBef>
                <a:spcPts val="0"/>
              </a:spcBef>
              <a:buFont typeface="Webdings" panose="05030102010509060703" pitchFamily="18" charset="2"/>
              <a:buChar char="4"/>
            </a:pPr>
            <a:r>
              <a:rPr lang="en-US" altLang="en-US" sz="2400" dirty="0">
                <a:latin typeface="Freight Text Pro"/>
              </a:rPr>
              <a:t>Participating ACP advocates should receive training every 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latin typeface="Freight Text Pro"/>
              </a:rPr>
              <a:t>	three years to maintain their status. </a:t>
            </a:r>
          </a:p>
          <a:p>
            <a:pPr marL="342900" indent="-342900">
              <a:spcBef>
                <a:spcPts val="0"/>
              </a:spcBef>
              <a:buFont typeface="Webdings" panose="05030102010509060703" pitchFamily="18" charset="2"/>
              <a:buChar char="4"/>
            </a:pPr>
            <a:endParaRPr lang="en-US" altLang="en-US" sz="2400" dirty="0">
              <a:latin typeface="Freight Text Pro"/>
            </a:endParaRPr>
          </a:p>
          <a:p>
            <a:pPr marL="342900" indent="-342900">
              <a:spcBef>
                <a:spcPts val="0"/>
              </a:spcBef>
              <a:buFont typeface="Webdings" panose="05030102010509060703" pitchFamily="18" charset="2"/>
              <a:buChar char="4"/>
            </a:pPr>
            <a:r>
              <a:rPr lang="en-US" altLang="en-US" sz="2400" dirty="0">
                <a:latin typeface="Freight Text Pro"/>
              </a:rPr>
              <a:t>Advocates/agencies can contact the OAG to request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latin typeface="Freight Text Pro"/>
              </a:rPr>
              <a:t>	training to become a participating agency if needed. </a:t>
            </a:r>
          </a:p>
          <a:p>
            <a:pPr marL="342900" indent="-342900">
              <a:spcBef>
                <a:spcPts val="0"/>
              </a:spcBef>
              <a:buFont typeface="Webdings" panose="05030102010509060703" pitchFamily="18" charset="2"/>
              <a:buChar char="4"/>
            </a:pPr>
            <a:endParaRPr lang="en-US" altLang="en-US" sz="2400" dirty="0">
              <a:latin typeface="Freight Text Pro"/>
            </a:endParaRPr>
          </a:p>
          <a:p>
            <a:pPr marL="342900" indent="-342900">
              <a:spcBef>
                <a:spcPts val="0"/>
              </a:spcBef>
              <a:buFont typeface="Webdings" panose="05030102010509060703" pitchFamily="18" charset="2"/>
              <a:buChar char="4"/>
            </a:pPr>
            <a:r>
              <a:rPr lang="en-US" altLang="en-US" sz="2400" dirty="0">
                <a:latin typeface="Freight Text Pro"/>
              </a:rPr>
              <a:t>Advocates/agencies will receive enrolling materials, including applications, from the OAG once they complete training. </a:t>
            </a:r>
          </a:p>
          <a:p>
            <a:pPr marL="342900" indent="-342900">
              <a:buFont typeface="Webdings" panose="05030102010509060703" pitchFamily="18" charset="2"/>
              <a:buChar char="4"/>
            </a:pPr>
            <a:endParaRPr lang="en-US" sz="2400" dirty="0">
              <a:latin typeface="Freight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346101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Freight Text Pro"/>
              </a:rPr>
              <a:t>ACP Advocate</a:t>
            </a:r>
            <a:br>
              <a:rPr lang="en-US" altLang="en-US" dirty="0">
                <a:latin typeface="Freight Text Pro"/>
              </a:rPr>
            </a:br>
            <a:r>
              <a:rPr lang="en-US" altLang="en-US" dirty="0">
                <a:latin typeface="Freight Text Pro"/>
              </a:rPr>
              <a:t>(Slide 2 of 3)</a:t>
            </a:r>
            <a:endParaRPr lang="en-US" dirty="0">
              <a:latin typeface="Freight Text Pro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14" indent="-514314">
              <a:spcBef>
                <a:spcPts val="0"/>
              </a:spcBef>
            </a:pPr>
            <a:r>
              <a:rPr lang="en-US" altLang="en-US" sz="2400" dirty="0">
                <a:latin typeface="Freight Text Pro"/>
              </a:rPr>
              <a:t>Helping victim </a:t>
            </a:r>
          </a:p>
          <a:p>
            <a:pPr marL="514314" indent="-514314">
              <a:spcBef>
                <a:spcPts val="0"/>
              </a:spcBef>
            </a:pPr>
            <a:endParaRPr lang="en-US" altLang="en-US" dirty="0">
              <a:latin typeface="Freight Text Pro"/>
            </a:endParaRPr>
          </a:p>
          <a:p>
            <a:pPr marL="514314" indent="-514314">
              <a:spcBef>
                <a:spcPts val="0"/>
              </a:spcBef>
              <a:buFont typeface="Webdings" panose="05030102010509060703" pitchFamily="18" charset="2"/>
              <a:buChar char="4"/>
            </a:pPr>
            <a:r>
              <a:rPr lang="en-US" altLang="en-US" sz="2400" dirty="0">
                <a:latin typeface="Freight Text Pro"/>
              </a:rPr>
              <a:t>Be certain the victim is eligible under residency requirements.</a:t>
            </a:r>
          </a:p>
          <a:p>
            <a:pPr marL="514314" indent="-514314">
              <a:spcBef>
                <a:spcPts val="0"/>
              </a:spcBef>
              <a:buFont typeface="Webdings" panose="05030102010509060703" pitchFamily="18" charset="2"/>
              <a:buChar char="4"/>
            </a:pPr>
            <a:endParaRPr lang="en-US" altLang="en-US" sz="2400" dirty="0">
              <a:latin typeface="Freight Text Pro"/>
            </a:endParaRPr>
          </a:p>
          <a:p>
            <a:pPr marL="514314" indent="-514314">
              <a:spcBef>
                <a:spcPts val="0"/>
              </a:spcBef>
              <a:buFont typeface="Webdings" panose="05030102010509060703" pitchFamily="18" charset="2"/>
              <a:buChar char="4"/>
            </a:pPr>
            <a:r>
              <a:rPr lang="en-US" altLang="en-US" sz="2400" dirty="0">
                <a:latin typeface="Freight Text Pro"/>
              </a:rPr>
              <a:t>Explain the OAG requirement that the applicant’s address must be unknown to the perpetrator.</a:t>
            </a:r>
          </a:p>
          <a:p>
            <a:pPr marL="514314" indent="-514314">
              <a:spcBef>
                <a:spcPts val="0"/>
              </a:spcBef>
              <a:buFont typeface="Webdings" panose="05030102010509060703" pitchFamily="18" charset="2"/>
              <a:buChar char="4"/>
            </a:pPr>
            <a:endParaRPr lang="en-US" altLang="en-US" sz="2400" dirty="0">
              <a:latin typeface="Freight Text Pro"/>
            </a:endParaRPr>
          </a:p>
          <a:p>
            <a:pPr marL="514314" indent="-514314">
              <a:spcBef>
                <a:spcPts val="0"/>
              </a:spcBef>
              <a:buFont typeface="Webdings" panose="05030102010509060703" pitchFamily="18" charset="2"/>
              <a:buChar char="4"/>
            </a:pPr>
            <a:r>
              <a:rPr lang="en-US" altLang="en-US" sz="2400" dirty="0">
                <a:latin typeface="Freight Text Pro"/>
              </a:rPr>
              <a:t>Inform applicant that this program designates the OAG as the agent to receive service of process and mail on behalf of the participant.</a:t>
            </a:r>
          </a:p>
          <a:p>
            <a:pPr marL="514314" indent="-514314">
              <a:spcBef>
                <a:spcPts val="0"/>
              </a:spcBef>
              <a:buFont typeface="Webdings" panose="05030102010509060703" pitchFamily="18" charset="2"/>
              <a:buChar char="4"/>
            </a:pPr>
            <a:endParaRPr lang="en-US" altLang="en-US" sz="2400" dirty="0">
              <a:latin typeface="Freight Text Pro"/>
            </a:endParaRPr>
          </a:p>
          <a:p>
            <a:pPr marL="514314" indent="-514314">
              <a:spcBef>
                <a:spcPts val="0"/>
              </a:spcBef>
              <a:buFont typeface="Webdings" panose="05030102010509060703" pitchFamily="18" charset="2"/>
              <a:buChar char="4"/>
            </a:pPr>
            <a:r>
              <a:rPr lang="en-US" altLang="en-US" sz="2400" dirty="0">
                <a:latin typeface="Freight Text Pro"/>
              </a:rPr>
              <a:t>Complete the application and DO NOT retain any copies of the application. Send original to OAG in a timely manner.</a:t>
            </a:r>
          </a:p>
          <a:p>
            <a:endParaRPr lang="en-US" dirty="0">
              <a:latin typeface="Freight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032333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Freight Text Pro"/>
              </a:rPr>
              <a:t>Address Confidentiality Program</a:t>
            </a:r>
            <a:br>
              <a:rPr lang="en-US" altLang="en-US" dirty="0">
                <a:latin typeface="Freight Text Pro"/>
              </a:rPr>
            </a:br>
            <a:r>
              <a:rPr lang="en-US" altLang="en-US" dirty="0">
                <a:latin typeface="Freight Text Pro"/>
              </a:rPr>
              <a:t>(Slide 1 of  3)</a:t>
            </a:r>
            <a:endParaRPr lang="en-US" dirty="0">
              <a:latin typeface="Freight Text Pro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21" lvl="1" indent="-400021">
              <a:spcBef>
                <a:spcPts val="0"/>
              </a:spcBef>
              <a:buNone/>
            </a:pPr>
            <a:r>
              <a:rPr lang="en-US" altLang="en-US" dirty="0">
                <a:latin typeface="Freight Text Pro"/>
              </a:rPr>
              <a:t>What is the Address Confidentiality Program (ACP)? </a:t>
            </a:r>
          </a:p>
          <a:p>
            <a:pPr marL="400021" indent="-400021">
              <a:spcBef>
                <a:spcPts val="0"/>
              </a:spcBef>
              <a:buFont typeface="Wingdings" pitchFamily="2" charset="2"/>
              <a:buChar char="§"/>
            </a:pPr>
            <a:endParaRPr lang="en-US" altLang="en-US" dirty="0">
              <a:latin typeface="Freight Text Pro"/>
            </a:endParaRPr>
          </a:p>
          <a:p>
            <a:pPr marL="400021" lvl="2" indent="-400021">
              <a:spcBef>
                <a:spcPts val="0"/>
              </a:spcBef>
              <a:buFont typeface="Webdings" pitchFamily="18" charset="2"/>
              <a:buChar char="4"/>
            </a:pPr>
            <a:r>
              <a:rPr lang="en-US" altLang="en-US" sz="2400" dirty="0">
                <a:latin typeface="Freight Text Pro"/>
              </a:rPr>
              <a:t>ACP is a safety tool for victims of family violence, sexual assault, stalking, and human trafficking.</a:t>
            </a:r>
          </a:p>
          <a:p>
            <a:pPr marL="400021" indent="-400021">
              <a:spcBef>
                <a:spcPts val="0"/>
              </a:spcBef>
            </a:pPr>
            <a:endParaRPr lang="en-US" altLang="en-US" sz="2400" dirty="0">
              <a:latin typeface="Freight Text Pro"/>
            </a:endParaRPr>
          </a:p>
          <a:p>
            <a:pPr marL="400021" lvl="2" indent="-400021">
              <a:spcBef>
                <a:spcPts val="0"/>
              </a:spcBef>
              <a:buFont typeface="Webdings" pitchFamily="18" charset="2"/>
              <a:buChar char="4"/>
            </a:pPr>
            <a:r>
              <a:rPr lang="en-US" altLang="en-US" sz="2400" dirty="0">
                <a:latin typeface="Freight Text Pro"/>
              </a:rPr>
              <a:t>It provides for a confidential substitute address in order to keep identifying information private from all state and local entities.</a:t>
            </a:r>
          </a:p>
          <a:p>
            <a:pPr marL="400021" indent="-400021">
              <a:spcBef>
                <a:spcPts val="0"/>
              </a:spcBef>
            </a:pPr>
            <a:endParaRPr lang="en-US" altLang="en-US" sz="2400" dirty="0">
              <a:latin typeface="Freight Text Pro"/>
            </a:endParaRPr>
          </a:p>
          <a:p>
            <a:pPr marL="400021" lvl="2" indent="-400021">
              <a:spcBef>
                <a:spcPts val="0"/>
              </a:spcBef>
              <a:buFont typeface="Webdings" pitchFamily="18" charset="2"/>
              <a:buChar char="4"/>
            </a:pPr>
            <a:r>
              <a:rPr lang="en-US" altLang="en-US" sz="2400" dirty="0">
                <a:latin typeface="Freight Text Pro"/>
              </a:rPr>
              <a:t>It is not a witness protection program or guarantee of safety.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39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Freight Text Pro"/>
              </a:rPr>
              <a:t>ACP Advocate</a:t>
            </a:r>
            <a:br>
              <a:rPr lang="en-US" altLang="en-US" dirty="0">
                <a:latin typeface="Freight Text Pro"/>
              </a:rPr>
            </a:br>
            <a:r>
              <a:rPr lang="en-US" altLang="en-US" dirty="0">
                <a:latin typeface="Freight Text Pro"/>
              </a:rPr>
              <a:t>(Slide 3 of 3)</a:t>
            </a:r>
            <a:endParaRPr lang="en-US" dirty="0">
              <a:latin typeface="Freight Text Pro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981200"/>
            <a:ext cx="9367087" cy="3901407"/>
          </a:xfrm>
        </p:spPr>
        <p:txBody>
          <a:bodyPr/>
          <a:lstStyle/>
          <a:p>
            <a:pPr marL="514314" indent="-514314">
              <a:spcBef>
                <a:spcPts val="0"/>
              </a:spcBef>
            </a:pPr>
            <a:r>
              <a:rPr lang="en-US" altLang="en-US" sz="2400" dirty="0">
                <a:latin typeface="Freight Text Pro"/>
              </a:rPr>
              <a:t>Helping victim</a:t>
            </a:r>
          </a:p>
          <a:p>
            <a:pPr marL="514314" indent="-514314">
              <a:spcBef>
                <a:spcPts val="0"/>
              </a:spcBef>
              <a:buFont typeface="Wingdings" pitchFamily="2" charset="2"/>
              <a:buChar char="§"/>
            </a:pPr>
            <a:endParaRPr lang="en-US" altLang="en-US" dirty="0">
              <a:latin typeface="Freight Text Pro"/>
            </a:endParaRPr>
          </a:p>
          <a:p>
            <a:pPr marL="514314" indent="-514314">
              <a:spcBef>
                <a:spcPts val="0"/>
              </a:spcBef>
              <a:buFont typeface="Webdings" panose="05030102010509060703" pitchFamily="18" charset="2"/>
              <a:buChar char="4"/>
            </a:pPr>
            <a:r>
              <a:rPr lang="en-US" altLang="en-US" sz="2400" dirty="0">
                <a:latin typeface="Freight Text Pro"/>
              </a:rPr>
              <a:t>Review the ACP checklist with the applicant and advise them to keep it in a safe place, as it has the program logo on it.</a:t>
            </a:r>
          </a:p>
          <a:p>
            <a:pPr marL="514314" indent="-514314">
              <a:spcBef>
                <a:spcPts val="0"/>
              </a:spcBef>
              <a:buFont typeface="Webdings" panose="05030102010509060703" pitchFamily="18" charset="2"/>
              <a:buChar char="4"/>
            </a:pPr>
            <a:endParaRPr lang="en-US" altLang="en-US" sz="2400" dirty="0">
              <a:latin typeface="Freight Text Pro"/>
            </a:endParaRPr>
          </a:p>
          <a:p>
            <a:pPr marL="514314" indent="-514314">
              <a:spcBef>
                <a:spcPts val="0"/>
              </a:spcBef>
              <a:buFont typeface="Webdings" panose="05030102010509060703" pitchFamily="18" charset="2"/>
              <a:buChar char="4"/>
            </a:pPr>
            <a:r>
              <a:rPr lang="en-US" altLang="en-US" sz="2400" dirty="0">
                <a:latin typeface="Freight Text Pro"/>
              </a:rPr>
              <a:t>Discuss the fact that only first class and certified mail will be forwarded. If needed, develop a plan for other mail such as an additional PO Box or a friend who could receive mail. </a:t>
            </a:r>
          </a:p>
          <a:p>
            <a:pPr marL="514314" indent="-514314">
              <a:spcBef>
                <a:spcPts val="0"/>
              </a:spcBef>
              <a:buFont typeface="Webdings" panose="05030102010509060703" pitchFamily="18" charset="2"/>
              <a:buChar char="4"/>
            </a:pPr>
            <a:endParaRPr lang="en-US" altLang="en-US" sz="2400" dirty="0">
              <a:latin typeface="Freight Text Pro"/>
            </a:endParaRPr>
          </a:p>
          <a:p>
            <a:pPr marL="514314" indent="-514314">
              <a:spcBef>
                <a:spcPts val="0"/>
              </a:spcBef>
              <a:buFont typeface="Webdings" panose="05030102010509060703" pitchFamily="18" charset="2"/>
              <a:buChar char="4"/>
            </a:pPr>
            <a:r>
              <a:rPr lang="en-US" altLang="en-US" sz="2400" dirty="0">
                <a:latin typeface="Freight Text Pro"/>
              </a:rPr>
              <a:t>Make sure all forms are completed, signed, and that all household members to be covered are listed. </a:t>
            </a:r>
          </a:p>
          <a:p>
            <a:pPr marL="514314" indent="-514314">
              <a:spcBef>
                <a:spcPts val="0"/>
              </a:spcBef>
              <a:buFont typeface="Webdings" panose="05030102010509060703" pitchFamily="18" charset="2"/>
              <a:buChar char="4"/>
            </a:pPr>
            <a:endParaRPr lang="en-US" altLang="en-US" sz="2400" dirty="0">
              <a:latin typeface="Freight Text Pro"/>
            </a:endParaRPr>
          </a:p>
          <a:p>
            <a:pPr marL="514314" indent="-514314">
              <a:spcBef>
                <a:spcPts val="0"/>
              </a:spcBef>
              <a:buFont typeface="Webdings" panose="05030102010509060703" pitchFamily="18" charset="2"/>
              <a:buChar char="4"/>
            </a:pPr>
            <a:r>
              <a:rPr lang="en-US" altLang="en-US" sz="2400" dirty="0">
                <a:latin typeface="Freight Text Pro"/>
              </a:rPr>
              <a:t>Complete a safety plan with the victim. </a:t>
            </a:r>
          </a:p>
          <a:p>
            <a:pPr>
              <a:spcBef>
                <a:spcPts val="0"/>
              </a:spcBef>
            </a:pPr>
            <a:endParaRPr lang="en-US" altLang="en-US" dirty="0">
              <a:latin typeface="Freight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607476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>
                <a:latin typeface="Freight Text Pro"/>
              </a:rPr>
              <a:t>Application Renewal</a:t>
            </a:r>
            <a:endParaRPr lang="en-US" dirty="0">
              <a:latin typeface="Freight Text Pro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endParaRPr lang="en-US" altLang="en-US" dirty="0">
              <a:latin typeface="Freight Text Pro"/>
            </a:endParaRPr>
          </a:p>
          <a:p>
            <a:pPr algn="ctr">
              <a:spcBef>
                <a:spcPts val="0"/>
              </a:spcBef>
            </a:pPr>
            <a:endParaRPr lang="en-US" altLang="en-US" dirty="0">
              <a:latin typeface="Freight Text Pro"/>
            </a:endParaRPr>
          </a:p>
          <a:p>
            <a:pPr algn="ctr">
              <a:spcBef>
                <a:spcPts val="0"/>
              </a:spcBef>
            </a:pPr>
            <a:endParaRPr lang="en-US" altLang="en-US" dirty="0">
              <a:latin typeface="Freight Text Pro"/>
            </a:endParaRPr>
          </a:p>
          <a:p>
            <a:pPr algn="ctr">
              <a:spcBef>
                <a:spcPts val="0"/>
              </a:spcBef>
            </a:pPr>
            <a:r>
              <a:rPr lang="en-US" altLang="en-US" sz="2400" dirty="0">
                <a:latin typeface="Freight Text Pro"/>
              </a:rPr>
              <a:t>ACP participants must renew their application every three years with a participating agency or by contacting our office.  </a:t>
            </a:r>
          </a:p>
          <a:p>
            <a:pPr algn="ctr">
              <a:spcBef>
                <a:spcPts val="0"/>
              </a:spcBef>
            </a:pPr>
            <a:endParaRPr lang="en-US" altLang="en-US" dirty="0">
              <a:latin typeface="Freight Text Pro"/>
            </a:endParaRPr>
          </a:p>
          <a:p>
            <a:pPr algn="ctr">
              <a:spcBef>
                <a:spcPts val="0"/>
              </a:spcBef>
            </a:pPr>
            <a:endParaRPr lang="en-US" altLang="en-US" dirty="0">
              <a:latin typeface="Freight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846141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>
                <a:latin typeface="Freight Text Pro"/>
              </a:rPr>
              <a:t>Cancellation</a:t>
            </a:r>
            <a:endParaRPr lang="en-US" dirty="0">
              <a:latin typeface="Freight Text Pro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buFont typeface="Webdings" panose="05030102010509060703" pitchFamily="18" charset="2"/>
              <a:buChar char="4"/>
            </a:pPr>
            <a:r>
              <a:rPr lang="en-US" altLang="en-US" sz="2400" dirty="0">
                <a:latin typeface="Freight Text Pro"/>
              </a:rPr>
              <a:t>Program participation may be cancelled under the following circumstances: </a:t>
            </a:r>
            <a:br>
              <a:rPr lang="en-US" altLang="en-US" sz="2400" dirty="0">
                <a:latin typeface="Freight Text Pro"/>
              </a:rPr>
            </a:br>
            <a:endParaRPr lang="en-US" altLang="en-US" sz="2400" dirty="0">
              <a:latin typeface="Freight Text Pro"/>
            </a:endParaRP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n-US" altLang="en-US" dirty="0">
                <a:latin typeface="Freight Text Pro"/>
              </a:rPr>
              <a:t>If the applicant knowingly made a false statement on the ACP application</a:t>
            </a:r>
            <a:br>
              <a:rPr lang="en-US" altLang="en-US" dirty="0">
                <a:latin typeface="Freight Text Pro"/>
              </a:rPr>
            </a:br>
            <a:endParaRPr lang="en-US" altLang="en-US" dirty="0">
              <a:latin typeface="Freight Text Pro"/>
            </a:endParaRP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n-US" altLang="en-US" dirty="0">
                <a:latin typeface="Freight Text Pro"/>
              </a:rPr>
              <a:t>If forwarded mail is returned as undeliverable at least four times</a:t>
            </a:r>
            <a:br>
              <a:rPr lang="en-US" altLang="en-US" dirty="0">
                <a:latin typeface="Freight Text Pro"/>
              </a:rPr>
            </a:br>
            <a:endParaRPr lang="en-US" altLang="en-US" dirty="0">
              <a:latin typeface="Freight Text Pro"/>
            </a:endParaRP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n-US" altLang="en-US" dirty="0">
                <a:latin typeface="Freight Text Pro"/>
              </a:rPr>
              <a:t>If the name or true residential address is changed and ACP isn’t notified at least 10 days prior to the change</a:t>
            </a:r>
          </a:p>
          <a:p>
            <a:pPr lvl="1">
              <a:spcBef>
                <a:spcPts val="0"/>
              </a:spcBef>
              <a:buFontTx/>
              <a:buChar char="•"/>
            </a:pPr>
            <a:endParaRPr lang="en-US" altLang="en-US" dirty="0">
              <a:latin typeface="Freight Text Pro"/>
            </a:endParaRPr>
          </a:p>
          <a:p>
            <a:pPr marL="457200" indent="-457200">
              <a:spcBef>
                <a:spcPts val="0"/>
              </a:spcBef>
              <a:buFont typeface="Webdings" panose="05030102010509060703" pitchFamily="18" charset="2"/>
              <a:buChar char="4"/>
            </a:pPr>
            <a:r>
              <a:rPr lang="en-US" altLang="en-US" sz="2400" dirty="0">
                <a:latin typeface="Freight Text Pro"/>
              </a:rPr>
              <a:t>If participation is cancelled, the OAG will send written notification and appeal information to the participant</a:t>
            </a:r>
            <a:r>
              <a:rPr lang="en-US" altLang="en-US" dirty="0">
                <a:latin typeface="Freight Text Pr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1254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Freight Text Pro"/>
              </a:rPr>
              <a:t>OAG Mandatory Confidential Address Disclosure </a:t>
            </a:r>
            <a:endParaRPr lang="en-US" dirty="0">
              <a:latin typeface="Freight Text Pro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85639" y="1600200"/>
            <a:ext cx="9367087" cy="4058155"/>
          </a:xfrm>
        </p:spPr>
        <p:txBody>
          <a:bodyPr/>
          <a:lstStyle/>
          <a:p>
            <a:pPr>
              <a:spcBef>
                <a:spcPts val="504"/>
              </a:spcBef>
              <a:buFont typeface="Webdings" pitchFamily="18" charset="2"/>
              <a:buChar char=""/>
            </a:pPr>
            <a:r>
              <a:rPr lang="en-US" altLang="en-US" sz="2400" dirty="0">
                <a:latin typeface="Freight Text Pro"/>
              </a:rPr>
              <a:t>Per Art. 58.061 TCCP. EXCEPTIONS, the OAG must disclose participant’s confidential address if ordered or requested by:</a:t>
            </a:r>
            <a:br>
              <a:rPr lang="en-US" altLang="en-US" sz="2400" dirty="0">
                <a:latin typeface="Freight Text Pro"/>
              </a:rPr>
            </a:br>
            <a:endParaRPr lang="en-US" altLang="en-US" sz="2400" dirty="0">
              <a:latin typeface="Freight Text Pro"/>
            </a:endParaRPr>
          </a:p>
          <a:p>
            <a:pPr lvl="1">
              <a:spcBef>
                <a:spcPts val="504"/>
              </a:spcBef>
            </a:pPr>
            <a:r>
              <a:rPr lang="en-US" altLang="en-US" dirty="0">
                <a:latin typeface="Freight Text Pro"/>
              </a:rPr>
              <a:t>Court order;</a:t>
            </a:r>
            <a:br>
              <a:rPr lang="en-US" altLang="en-US" dirty="0">
                <a:latin typeface="Freight Text Pro"/>
              </a:rPr>
            </a:br>
            <a:endParaRPr lang="en-US" altLang="en-US" dirty="0">
              <a:latin typeface="Freight Text Pro"/>
            </a:endParaRPr>
          </a:p>
          <a:p>
            <a:pPr lvl="1">
              <a:spcBef>
                <a:spcPts val="504"/>
              </a:spcBef>
            </a:pPr>
            <a:r>
              <a:rPr lang="en-US" altLang="en-US" dirty="0">
                <a:latin typeface="Freight Text Pro"/>
              </a:rPr>
              <a:t>Law enforcement agency;</a:t>
            </a:r>
            <a:br>
              <a:rPr lang="en-US" altLang="en-US" dirty="0">
                <a:latin typeface="Freight Text Pro"/>
              </a:rPr>
            </a:br>
            <a:endParaRPr lang="en-US" altLang="en-US" dirty="0">
              <a:latin typeface="Freight Text Pro"/>
            </a:endParaRPr>
          </a:p>
          <a:p>
            <a:pPr lvl="1">
              <a:spcBef>
                <a:spcPts val="504"/>
              </a:spcBef>
            </a:pPr>
            <a:r>
              <a:rPr lang="en-US" altLang="en-US" dirty="0">
                <a:latin typeface="Freight Text Pro"/>
              </a:rPr>
              <a:t>The Department of Family and Protective Services for purpose of conducting child protective services investigation under Chapter 261, Family Code;</a:t>
            </a:r>
            <a:br>
              <a:rPr lang="en-US" altLang="en-US" dirty="0">
                <a:latin typeface="Freight Text Pro"/>
              </a:rPr>
            </a:br>
            <a:endParaRPr lang="en-US" altLang="en-US" dirty="0">
              <a:latin typeface="Freight Text Pro"/>
            </a:endParaRPr>
          </a:p>
          <a:p>
            <a:pPr lvl="1">
              <a:spcBef>
                <a:spcPts val="504"/>
              </a:spcBef>
            </a:pPr>
            <a:r>
              <a:rPr lang="en-US" altLang="en-US" dirty="0">
                <a:latin typeface="Freight Text Pro"/>
              </a:rPr>
              <a:t>The Department of State Health Services or a local health authority for the purpose of making a notification described by Article 1.31, Section 54.033, Family Code, or Section 81.051, Health and Safety Code</a:t>
            </a:r>
          </a:p>
          <a:p>
            <a:endParaRPr lang="en-US" dirty="0">
              <a:latin typeface="Freight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506424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>
                <a:latin typeface="Freight Text Pro"/>
              </a:rPr>
              <a:t>Participant’s Disclosure Request</a:t>
            </a:r>
            <a:endParaRPr lang="en-US" dirty="0">
              <a:latin typeface="Freight Text Pro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67" lvl="1">
              <a:spcBef>
                <a:spcPts val="504"/>
              </a:spcBef>
              <a:buFont typeface="Webdings" pitchFamily="18" charset="2"/>
              <a:buChar char=""/>
            </a:pPr>
            <a:r>
              <a:rPr lang="en-US" altLang="en-US" dirty="0">
                <a:latin typeface="Freight Text Pro"/>
              </a:rPr>
              <a:t>The OAG may disclose a participant’s true residential, business, or school address if:</a:t>
            </a:r>
            <a:br>
              <a:rPr lang="en-US" altLang="en-US" dirty="0">
                <a:latin typeface="Freight Text Pro"/>
              </a:rPr>
            </a:br>
            <a:endParaRPr lang="en-US" altLang="en-US" dirty="0">
              <a:latin typeface="Freight Text Pro"/>
            </a:endParaRPr>
          </a:p>
          <a:p>
            <a:pPr marL="800040" lvl="2" indent="-342874">
              <a:spcBef>
                <a:spcPts val="504"/>
              </a:spcBef>
            </a:pPr>
            <a:r>
              <a:rPr lang="en-US" altLang="en-US" sz="2400" dirty="0">
                <a:latin typeface="Freight Text Pro"/>
              </a:rPr>
              <a:t>The participant consents to the disclosure; </a:t>
            </a:r>
            <a:br>
              <a:rPr lang="en-US" altLang="en-US" sz="2400" dirty="0">
                <a:latin typeface="Freight Text Pro"/>
              </a:rPr>
            </a:br>
            <a:endParaRPr lang="en-US" altLang="en-US" sz="2400" dirty="0">
              <a:latin typeface="Freight Text Pro"/>
            </a:endParaRPr>
          </a:p>
          <a:p>
            <a:pPr marL="800040" lvl="2" indent="-342874">
              <a:spcBef>
                <a:spcPts val="504"/>
              </a:spcBef>
            </a:pPr>
            <a:r>
              <a:rPr lang="en-US" altLang="en-US" sz="2400" dirty="0">
                <a:latin typeface="Freight Text Pro"/>
              </a:rPr>
              <a:t>AND the disclosure is necessary to administer the program. </a:t>
            </a:r>
          </a:p>
          <a:p>
            <a:endParaRPr lang="en-US" dirty="0">
              <a:latin typeface="Freight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366359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>
                <a:latin typeface="Freight Text Pro"/>
              </a:rPr>
              <a:t>Increasing ACP Awareness </a:t>
            </a:r>
            <a:endParaRPr lang="en-US" dirty="0">
              <a:latin typeface="Freight Text Pro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504"/>
              </a:spcBef>
              <a:buFont typeface="Webdings" panose="05030102010509060703" pitchFamily="18" charset="2"/>
              <a:buChar char="4"/>
            </a:pPr>
            <a:r>
              <a:rPr lang="en-US" altLang="en-US" sz="2400" dirty="0">
                <a:latin typeface="Freight Text Pro"/>
              </a:rPr>
              <a:t>Participants may have to educate entities not required by statute to accept the substitute address. This may include businesses or utilities.</a:t>
            </a:r>
          </a:p>
          <a:p>
            <a:pPr marL="457200" indent="-457200">
              <a:spcBef>
                <a:spcPts val="504"/>
              </a:spcBef>
              <a:buFont typeface="Webdings" panose="05030102010509060703" pitchFamily="18" charset="2"/>
              <a:buChar char="4"/>
            </a:pPr>
            <a:endParaRPr lang="en-US" altLang="en-US" sz="2400" dirty="0">
              <a:latin typeface="Freight Text Pro"/>
            </a:endParaRPr>
          </a:p>
          <a:p>
            <a:pPr marL="457200" indent="-457200">
              <a:spcBef>
                <a:spcPts val="504"/>
              </a:spcBef>
              <a:buFont typeface="Webdings" panose="05030102010509060703" pitchFamily="18" charset="2"/>
              <a:buChar char="4"/>
            </a:pPr>
            <a:r>
              <a:rPr lang="en-US" altLang="en-US" sz="2400" dirty="0">
                <a:latin typeface="Freight Text Pro"/>
              </a:rPr>
              <a:t>Advocates can help this process in their community by reaching out to these groups and by explaining the importance of using the ACP-designated address.</a:t>
            </a:r>
          </a:p>
          <a:p>
            <a:endParaRPr lang="en-US" dirty="0">
              <a:latin typeface="Freight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964273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Freight Text Pro"/>
              </a:rPr>
              <a:t>Protecting Residential Address</a:t>
            </a:r>
            <a:br>
              <a:rPr lang="en-US" altLang="en-US" dirty="0">
                <a:latin typeface="Freight Text Pro"/>
              </a:rPr>
            </a:br>
            <a:r>
              <a:rPr lang="en-US" altLang="en-US" dirty="0">
                <a:latin typeface="Freight Text Pro"/>
              </a:rPr>
              <a:t>(Slide 1 of 4)</a:t>
            </a:r>
            <a:endParaRPr lang="en-US" dirty="0">
              <a:latin typeface="Freight Text Pro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504"/>
              </a:spcBef>
              <a:buFont typeface="Webdings" panose="05030102010509060703" pitchFamily="18" charset="2"/>
              <a:buChar char="4"/>
              <a:defRPr/>
            </a:pPr>
            <a:r>
              <a:rPr lang="en-US" sz="2400" dirty="0">
                <a:latin typeface="Freight Text Pro"/>
              </a:rPr>
              <a:t>Password protect ALL accounts with a unique password unknown to the perpetrator. </a:t>
            </a:r>
          </a:p>
          <a:p>
            <a:pPr marL="457200" indent="-457200">
              <a:spcBef>
                <a:spcPts val="504"/>
              </a:spcBef>
              <a:buFont typeface="Webdings" panose="05030102010509060703" pitchFamily="18" charset="2"/>
              <a:buChar char="4"/>
              <a:defRPr/>
            </a:pPr>
            <a:endParaRPr lang="en-US" sz="2400" dirty="0">
              <a:latin typeface="Freight Text Pro"/>
            </a:endParaRPr>
          </a:p>
          <a:p>
            <a:pPr marL="457200" indent="-457200">
              <a:spcBef>
                <a:spcPts val="504"/>
              </a:spcBef>
              <a:buFont typeface="Webdings" panose="05030102010509060703" pitchFamily="18" charset="2"/>
              <a:buChar char="4"/>
              <a:defRPr/>
            </a:pPr>
            <a:r>
              <a:rPr lang="en-US" sz="2400" dirty="0">
                <a:latin typeface="Freight Text Pro"/>
              </a:rPr>
              <a:t>Avoid giving out your Social Security number unless completely necessary.</a:t>
            </a:r>
          </a:p>
          <a:p>
            <a:pPr marL="457200" indent="-457200">
              <a:spcBef>
                <a:spcPts val="504"/>
              </a:spcBef>
              <a:buFont typeface="Webdings" panose="05030102010509060703" pitchFamily="18" charset="2"/>
              <a:buChar char="4"/>
              <a:defRPr/>
            </a:pPr>
            <a:endParaRPr lang="en-US" sz="2400" dirty="0">
              <a:latin typeface="Freight Text Pro"/>
            </a:endParaRPr>
          </a:p>
          <a:p>
            <a:pPr marL="457200" indent="-457200">
              <a:spcBef>
                <a:spcPts val="504"/>
              </a:spcBef>
              <a:buFont typeface="Webdings" panose="05030102010509060703" pitchFamily="18" charset="2"/>
              <a:buChar char="4"/>
              <a:defRPr/>
            </a:pPr>
            <a:r>
              <a:rPr lang="en-US" sz="2400" dirty="0">
                <a:latin typeface="Freight Text Pro"/>
              </a:rPr>
              <a:t>Use a donated or prepaid cell phone, as no name or address is required.  </a:t>
            </a:r>
          </a:p>
          <a:p>
            <a:pPr marL="457200" indent="-457200">
              <a:spcBef>
                <a:spcPts val="504"/>
              </a:spcBef>
              <a:buFont typeface="Webdings" panose="05030102010509060703" pitchFamily="18" charset="2"/>
              <a:buChar char="4"/>
              <a:defRPr/>
            </a:pPr>
            <a:endParaRPr lang="en-US" sz="2400" dirty="0">
              <a:latin typeface="Freight Text Pro"/>
            </a:endParaRPr>
          </a:p>
          <a:p>
            <a:pPr marL="457200" indent="-457200">
              <a:spcBef>
                <a:spcPts val="504"/>
              </a:spcBef>
              <a:buFont typeface="Webdings" panose="05030102010509060703" pitchFamily="18" charset="2"/>
              <a:buChar char="4"/>
              <a:defRPr/>
            </a:pPr>
            <a:r>
              <a:rPr lang="en-US" sz="2400" dirty="0">
                <a:latin typeface="Freight Text Pro"/>
              </a:rPr>
              <a:t>Avoid verbally giving out your identifying information</a:t>
            </a:r>
            <a:r>
              <a:rPr lang="en-US" sz="2400" dirty="0">
                <a:solidFill>
                  <a:srgbClr val="FF0000"/>
                </a:solidFill>
                <a:latin typeface="Freight Text Pro"/>
              </a:rPr>
              <a:t> </a:t>
            </a:r>
            <a:r>
              <a:rPr lang="en-US" sz="2400" dirty="0">
                <a:latin typeface="Freight Text Pro"/>
              </a:rPr>
              <a:t>(such as at the pharmacy, bank, dry cleaners, etc.).</a:t>
            </a:r>
          </a:p>
          <a:p>
            <a:endParaRPr lang="en-US" dirty="0">
              <a:latin typeface="Freight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305902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Freight Text Pro"/>
              </a:rPr>
              <a:t>Protecting Residential Address</a:t>
            </a:r>
            <a:br>
              <a:rPr lang="en-US" altLang="en-US" dirty="0">
                <a:latin typeface="Freight Text Pro"/>
              </a:rPr>
            </a:br>
            <a:r>
              <a:rPr lang="en-US" altLang="en-US" dirty="0">
                <a:latin typeface="Freight Text Pro"/>
              </a:rPr>
              <a:t>(Slide 2 of 4)</a:t>
            </a:r>
            <a:endParaRPr lang="en-US" dirty="0">
              <a:latin typeface="Freight Text Pro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504"/>
              </a:spcBef>
              <a:buFont typeface="Webdings" panose="05030102010509060703" pitchFamily="18" charset="2"/>
              <a:buChar char="4"/>
            </a:pPr>
            <a:r>
              <a:rPr lang="en-US" altLang="en-US" sz="2400" dirty="0">
                <a:latin typeface="Freight Text Pro"/>
              </a:rPr>
              <a:t>Some apartment complexes provide utilities; consider using this resource if possible.</a:t>
            </a:r>
          </a:p>
          <a:p>
            <a:pPr marL="457200" indent="-457200">
              <a:spcBef>
                <a:spcPts val="504"/>
              </a:spcBef>
              <a:buFont typeface="Webdings" panose="05030102010509060703" pitchFamily="18" charset="2"/>
              <a:buChar char="4"/>
            </a:pPr>
            <a:endParaRPr lang="en-US" altLang="en-US" sz="2400" dirty="0">
              <a:latin typeface="Freight Text Pro"/>
            </a:endParaRPr>
          </a:p>
          <a:p>
            <a:pPr marL="457200" indent="-457200">
              <a:spcBef>
                <a:spcPts val="504"/>
              </a:spcBef>
              <a:buFont typeface="Webdings" panose="05030102010509060703" pitchFamily="18" charset="2"/>
              <a:buChar char="4"/>
            </a:pPr>
            <a:r>
              <a:rPr lang="en-US" altLang="en-US" sz="2400" dirty="0">
                <a:latin typeface="Freight Text Pro"/>
              </a:rPr>
              <a:t>Use cash, money orders, or prepaid credit cards. Credit cards can be linked to your identifying information.</a:t>
            </a:r>
          </a:p>
          <a:p>
            <a:pPr marL="457200" indent="-457200">
              <a:spcBef>
                <a:spcPts val="504"/>
              </a:spcBef>
              <a:buFont typeface="Webdings" panose="05030102010509060703" pitchFamily="18" charset="2"/>
              <a:buChar char="4"/>
            </a:pPr>
            <a:endParaRPr lang="en-US" altLang="en-US" sz="2400" dirty="0">
              <a:latin typeface="Freight Text Pro"/>
            </a:endParaRPr>
          </a:p>
          <a:p>
            <a:pPr marL="457200" indent="-457200">
              <a:spcBef>
                <a:spcPts val="504"/>
              </a:spcBef>
              <a:buFont typeface="Webdings" panose="05030102010509060703" pitchFamily="18" charset="2"/>
              <a:buChar char="4"/>
            </a:pPr>
            <a:r>
              <a:rPr lang="en-US" altLang="en-US" sz="2400" dirty="0">
                <a:latin typeface="Freight Text Pro"/>
              </a:rPr>
              <a:t>Be cautious of ordering ANYTHING on the Internet, as this makes a victim much easier to track. </a:t>
            </a:r>
          </a:p>
          <a:p>
            <a:pPr marL="457200" indent="-457200">
              <a:buFont typeface="Webdings" panose="05030102010509060703" pitchFamily="18" charset="2"/>
              <a:buChar char="4"/>
            </a:pPr>
            <a:endParaRPr lang="en-US" dirty="0">
              <a:latin typeface="Freight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447341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Freight Text Pro"/>
              </a:rPr>
              <a:t>Protecting Residential Address</a:t>
            </a:r>
            <a:br>
              <a:rPr lang="en-US" altLang="en-US" dirty="0">
                <a:latin typeface="Freight Text Pro"/>
              </a:rPr>
            </a:br>
            <a:r>
              <a:rPr lang="en-US" altLang="en-US" dirty="0">
                <a:latin typeface="Freight Text Pro"/>
              </a:rPr>
              <a:t>(Slide 3 of 4)</a:t>
            </a:r>
            <a:endParaRPr lang="en-US" dirty="0">
              <a:latin typeface="Freight Text Pro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504"/>
              </a:spcBef>
              <a:buFont typeface="Webdings" panose="05030102010509060703" pitchFamily="18" charset="2"/>
              <a:buChar char="4"/>
            </a:pPr>
            <a:r>
              <a:rPr lang="en-US" altLang="en-US" sz="2400" dirty="0">
                <a:latin typeface="Freight Text Pro"/>
              </a:rPr>
              <a:t>Search for your name and your children’s names on the Internet. Ask for schools, employment, civic organizations to not publish your name or picture on the Internet.</a:t>
            </a:r>
          </a:p>
          <a:p>
            <a:pPr marL="457200" indent="-457200">
              <a:spcBef>
                <a:spcPts val="504"/>
              </a:spcBef>
              <a:buFont typeface="Webdings" panose="05030102010509060703" pitchFamily="18" charset="2"/>
              <a:buChar char="4"/>
            </a:pPr>
            <a:endParaRPr lang="en-US" altLang="en-US" sz="2400" dirty="0">
              <a:latin typeface="Freight Text Pro"/>
            </a:endParaRPr>
          </a:p>
          <a:p>
            <a:pPr marL="457200" indent="-457200">
              <a:spcBef>
                <a:spcPts val="504"/>
              </a:spcBef>
              <a:buFont typeface="Webdings" panose="05030102010509060703" pitchFamily="18" charset="2"/>
              <a:buChar char="4"/>
            </a:pPr>
            <a:r>
              <a:rPr lang="en-US" altLang="en-US" sz="2400" dirty="0">
                <a:latin typeface="Freight Text Pro"/>
              </a:rPr>
              <a:t>Schools, DMV, TANF, CHOICES, etc. and any other state or local entity MUST accept the ACP address. </a:t>
            </a:r>
          </a:p>
          <a:p>
            <a:pPr marL="457200" indent="-457200">
              <a:spcBef>
                <a:spcPts val="504"/>
              </a:spcBef>
              <a:buFont typeface="Webdings" panose="05030102010509060703" pitchFamily="18" charset="2"/>
              <a:buChar char="4"/>
            </a:pPr>
            <a:endParaRPr lang="en-US" altLang="en-US" sz="2400" dirty="0">
              <a:latin typeface="Freight Text Pro"/>
            </a:endParaRPr>
          </a:p>
          <a:p>
            <a:pPr marL="457200" indent="-457200">
              <a:spcBef>
                <a:spcPts val="504"/>
              </a:spcBef>
              <a:buFont typeface="Webdings" panose="05030102010509060703" pitchFamily="18" charset="2"/>
              <a:buChar char="4"/>
            </a:pPr>
            <a:r>
              <a:rPr lang="en-US" altLang="en-US" sz="2400" dirty="0">
                <a:latin typeface="Freight Text Pro"/>
              </a:rPr>
              <a:t>If possible, advocate for your employer to use your ACP address.</a:t>
            </a:r>
          </a:p>
        </p:txBody>
      </p:sp>
    </p:spTree>
    <p:extLst>
      <p:ext uri="{BB962C8B-B14F-4D97-AF65-F5344CB8AC3E}">
        <p14:creationId xmlns:p14="http://schemas.microsoft.com/office/powerpoint/2010/main" val="3573096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Freight Text Pro"/>
              </a:rPr>
              <a:t>Protecting Residential Address</a:t>
            </a:r>
            <a:br>
              <a:rPr lang="en-US" altLang="en-US" dirty="0">
                <a:latin typeface="Freight Text Pro"/>
              </a:rPr>
            </a:br>
            <a:r>
              <a:rPr lang="en-US" altLang="en-US" dirty="0">
                <a:latin typeface="Freight Text Pro"/>
              </a:rPr>
              <a:t>(Slide 4 of 4)</a:t>
            </a:r>
            <a:endParaRPr lang="en-US" dirty="0">
              <a:latin typeface="Freight Text Pro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buFont typeface="Webdings" panose="05030102010509060703" pitchFamily="18" charset="2"/>
              <a:buChar char="4"/>
            </a:pPr>
            <a:r>
              <a:rPr lang="en-US" altLang="en-US" sz="2400" dirty="0">
                <a:latin typeface="Freight Text Pro"/>
              </a:rPr>
              <a:t>If you have a visitation schedule, utilize a kid exchange program or a safe drop-off such as a police station or public location. </a:t>
            </a:r>
          </a:p>
          <a:p>
            <a:pPr marL="457200" indent="-457200">
              <a:spcBef>
                <a:spcPts val="0"/>
              </a:spcBef>
              <a:buFont typeface="Webdings" panose="05030102010509060703" pitchFamily="18" charset="2"/>
              <a:buChar char="4"/>
            </a:pPr>
            <a:endParaRPr lang="en-US" altLang="en-US" sz="2400" dirty="0">
              <a:latin typeface="Freight Text Pro"/>
            </a:endParaRPr>
          </a:p>
          <a:p>
            <a:pPr marL="457200" indent="-457200">
              <a:spcBef>
                <a:spcPts val="0"/>
              </a:spcBef>
              <a:buFont typeface="Webdings" panose="05030102010509060703" pitchFamily="18" charset="2"/>
              <a:buChar char="4"/>
            </a:pPr>
            <a:r>
              <a:rPr lang="en-US" altLang="en-US" sz="2400" dirty="0">
                <a:latin typeface="Freight Text Pro"/>
              </a:rPr>
              <a:t>It will be up to the participant to be vigilant in only giving out the ACP address. </a:t>
            </a:r>
          </a:p>
          <a:p>
            <a:pPr>
              <a:spcBef>
                <a:spcPts val="0"/>
              </a:spcBef>
            </a:pPr>
            <a:endParaRPr lang="en-US" altLang="en-US" sz="2400" dirty="0">
              <a:latin typeface="Freight Text Pro"/>
            </a:endParaRPr>
          </a:p>
          <a:p>
            <a:pPr marL="457200" indent="-457200">
              <a:spcBef>
                <a:spcPts val="0"/>
              </a:spcBef>
              <a:buFont typeface="Webdings" panose="05030102010509060703" pitchFamily="18" charset="2"/>
              <a:buChar char="4"/>
            </a:pPr>
            <a:r>
              <a:rPr lang="en-US" altLang="en-US" sz="2400" dirty="0">
                <a:latin typeface="Freight Text Pro"/>
              </a:rPr>
              <a:t>Create new email accounts. Look for free web-based email accounts, and do not provide detailed information about yourself.</a:t>
            </a:r>
          </a:p>
          <a:p>
            <a:pPr marL="457200" indent="-457200">
              <a:buFont typeface="Webdings" panose="05030102010509060703" pitchFamily="18" charset="2"/>
              <a:buChar char="4"/>
            </a:pPr>
            <a:endParaRPr lang="en-US" dirty="0">
              <a:latin typeface="Freight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225265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Freight Text Pro"/>
              </a:rPr>
              <a:t>Address Confidentiality Program</a:t>
            </a:r>
            <a:br>
              <a:rPr lang="en-US" altLang="en-US" dirty="0">
                <a:latin typeface="Freight Text Pro"/>
              </a:rPr>
            </a:br>
            <a:r>
              <a:rPr lang="en-US" altLang="en-US" dirty="0">
                <a:latin typeface="Freight Text Pro"/>
              </a:rPr>
              <a:t>(Slide 2 of  3)</a:t>
            </a:r>
            <a:endParaRPr lang="en-US" dirty="0">
              <a:latin typeface="Freight Text Pro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67" lvl="2">
              <a:buFont typeface="Webdings" pitchFamily="18" charset="2"/>
              <a:buChar char="4"/>
            </a:pPr>
            <a:r>
              <a:rPr lang="en-US" altLang="en-US" sz="2400" dirty="0">
                <a:latin typeface="Freight Text Pro"/>
              </a:rPr>
              <a:t>Administered by the Crime Victim Services Division of the Office of the Attorney General (OAG) </a:t>
            </a:r>
          </a:p>
          <a:p>
            <a:pPr>
              <a:buFont typeface="Wingdings" pitchFamily="2" charset="2"/>
              <a:buChar char="§"/>
            </a:pPr>
            <a:endParaRPr lang="en-US" altLang="en-US" sz="2400" dirty="0">
              <a:latin typeface="Freight Text Pro"/>
            </a:endParaRPr>
          </a:p>
          <a:p>
            <a:pPr marL="457167" lvl="2">
              <a:buFont typeface="Webdings" pitchFamily="18" charset="2"/>
              <a:buChar char="4"/>
            </a:pPr>
            <a:r>
              <a:rPr lang="en-US" altLang="en-US" sz="2400" dirty="0">
                <a:latin typeface="Freight Text Pro"/>
              </a:rPr>
              <a:t> TEX. CODE CRIM. PROC.  Ch. 58, </a:t>
            </a:r>
            <a:r>
              <a:rPr lang="en-US" altLang="en-US" sz="2400" dirty="0" err="1">
                <a:latin typeface="Freight Text Pro"/>
              </a:rPr>
              <a:t>subch</a:t>
            </a:r>
            <a:r>
              <a:rPr lang="en-US" altLang="en-US" sz="2400" dirty="0">
                <a:latin typeface="Freight Text Pro"/>
              </a:rPr>
              <a:t>. B.</a:t>
            </a:r>
          </a:p>
          <a:p>
            <a:pPr>
              <a:buFont typeface="Webdings" pitchFamily="18" charset="2"/>
              <a:buNone/>
            </a:pPr>
            <a:endParaRPr lang="en-US" altLang="en-US" sz="2400" dirty="0">
              <a:latin typeface="Freight Text Pro"/>
            </a:endParaRPr>
          </a:p>
          <a:p>
            <a:pPr marL="457167" lvl="2">
              <a:buFont typeface="Webdings" pitchFamily="18" charset="2"/>
              <a:buChar char="4"/>
            </a:pPr>
            <a:r>
              <a:rPr lang="en-US" altLang="en-US" sz="2400" dirty="0">
                <a:latin typeface="Freight Text Pro"/>
              </a:rPr>
              <a:t> Implemented on June 1, 2008</a:t>
            </a:r>
          </a:p>
          <a:p>
            <a:pPr marL="400021" lvl="1" indent="-400021">
              <a:spcBef>
                <a:spcPts val="0"/>
              </a:spcBef>
              <a:buNone/>
            </a:pPr>
            <a:endParaRPr lang="en-US" altLang="en-US" dirty="0">
              <a:latin typeface="Freight Text Pro"/>
            </a:endParaRPr>
          </a:p>
          <a:p>
            <a:endParaRPr lang="en-US" dirty="0">
              <a:latin typeface="Freight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4074908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>
                <a:latin typeface="Freight Text Pro"/>
              </a:rPr>
              <a:t>Sample ACP Card</a:t>
            </a:r>
            <a:endParaRPr lang="en-US" dirty="0">
              <a:latin typeface="Freight Text Pro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72200" y="2286004"/>
            <a:ext cx="4191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100" b="1" dirty="0">
                <a:latin typeface="Freight Text Pro"/>
              </a:rPr>
              <a:t>Front of Card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676400" y="2286004"/>
            <a:ext cx="4267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100" b="1" dirty="0">
                <a:latin typeface="Freight Text Pro"/>
              </a:rPr>
              <a:t>Back of Card</a:t>
            </a:r>
          </a:p>
        </p:txBody>
      </p:sp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676400" y="2914564"/>
            <a:ext cx="4267200" cy="2614794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6172200" y="2925140"/>
            <a:ext cx="4343400" cy="2595226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326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>
                <a:latin typeface="Freight Text Pro"/>
              </a:rPr>
              <a:t>ACP and the Court System</a:t>
            </a:r>
            <a:endParaRPr lang="en-US" dirty="0">
              <a:latin typeface="Freight Text Pro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504"/>
              </a:spcBef>
              <a:buFont typeface="Webdings" panose="05030102010509060703" pitchFamily="18" charset="2"/>
              <a:buChar char="4"/>
            </a:pPr>
            <a:r>
              <a:rPr lang="en-US" altLang="en-US" sz="2400" dirty="0">
                <a:latin typeface="Freight Text Pro"/>
              </a:rPr>
              <a:t>By law, state and local agencies, including the court system, should</a:t>
            </a:r>
            <a:r>
              <a:rPr lang="en-US" altLang="en-US" sz="2400" b="1" i="1" dirty="0">
                <a:latin typeface="Freight Text Pro"/>
              </a:rPr>
              <a:t> </a:t>
            </a:r>
            <a:r>
              <a:rPr lang="en-US" altLang="en-US" sz="2400" dirty="0">
                <a:latin typeface="Freight Text Pro"/>
              </a:rPr>
              <a:t>accept the ACP address.</a:t>
            </a:r>
            <a:br>
              <a:rPr lang="en-US" altLang="en-US" sz="2400" dirty="0">
                <a:latin typeface="Freight Text Pro"/>
              </a:rPr>
            </a:br>
            <a:endParaRPr lang="en-US" altLang="en-US" sz="2400" dirty="0">
              <a:latin typeface="Freight Text Pro"/>
            </a:endParaRPr>
          </a:p>
          <a:p>
            <a:pPr marL="914332" lvl="2">
              <a:spcBef>
                <a:spcPts val="504"/>
              </a:spcBef>
              <a:buFont typeface="Arial" charset="0"/>
              <a:buChar char="•"/>
            </a:pPr>
            <a:r>
              <a:rPr lang="en-US" altLang="en-US" sz="2400" dirty="0">
                <a:latin typeface="Freight Text Pro"/>
              </a:rPr>
              <a:t>This will depend on other statutory requirements such as voting.</a:t>
            </a:r>
            <a:br>
              <a:rPr lang="en-US" altLang="en-US" sz="2400" dirty="0">
                <a:latin typeface="Freight Text Pro"/>
              </a:rPr>
            </a:br>
            <a:endParaRPr lang="en-US" altLang="en-US" sz="2400" dirty="0">
              <a:latin typeface="Freight Text Pro"/>
            </a:endParaRPr>
          </a:p>
          <a:p>
            <a:pPr marL="914332" lvl="2">
              <a:spcBef>
                <a:spcPts val="504"/>
              </a:spcBef>
              <a:buFont typeface="Arial" charset="0"/>
              <a:buChar char="•"/>
            </a:pPr>
            <a:r>
              <a:rPr lang="en-US" altLang="en-US" sz="2400" dirty="0">
                <a:latin typeface="Freight Text Pro"/>
              </a:rPr>
              <a:t>Education of court employees/systems may be needed.  </a:t>
            </a:r>
          </a:p>
          <a:p>
            <a:pPr>
              <a:spcBef>
                <a:spcPts val="504"/>
              </a:spcBef>
            </a:pPr>
            <a:endParaRPr lang="en-US" altLang="en-US" sz="2400" dirty="0">
              <a:latin typeface="Freight Text Pro"/>
            </a:endParaRPr>
          </a:p>
          <a:p>
            <a:pPr marL="457200" indent="-457200">
              <a:spcBef>
                <a:spcPts val="504"/>
              </a:spcBef>
              <a:buFont typeface="Webdings" panose="05030102010509060703" pitchFamily="18" charset="2"/>
              <a:buChar char="4"/>
            </a:pPr>
            <a:r>
              <a:rPr lang="en-US" altLang="en-US" sz="2400" dirty="0">
                <a:latin typeface="Freight Text Pro"/>
              </a:rPr>
              <a:t>Courts do have the ability to keep addresses confidential when a victim is seeking a protective order, even if the victim is not in ACP.</a:t>
            </a:r>
          </a:p>
          <a:p>
            <a:pPr marL="457200" indent="-457200">
              <a:spcBef>
                <a:spcPts val="504"/>
              </a:spcBef>
              <a:buFont typeface="Webdings" panose="05030102010509060703" pitchFamily="18" charset="2"/>
              <a:buChar char="4"/>
            </a:pPr>
            <a:endParaRPr lang="en-US" altLang="en-US" sz="2400" dirty="0">
              <a:latin typeface="Freight Text Pro"/>
            </a:endParaRPr>
          </a:p>
          <a:p>
            <a:pPr marL="457200" indent="-457200">
              <a:spcBef>
                <a:spcPts val="504"/>
              </a:spcBef>
              <a:buFont typeface="Webdings" panose="05030102010509060703" pitchFamily="18" charset="2"/>
              <a:buChar char="4"/>
            </a:pPr>
            <a:r>
              <a:rPr lang="en-US" altLang="en-US" sz="2400" dirty="0">
                <a:latin typeface="Freight Text Pro"/>
              </a:rPr>
              <a:t>The ID card may not be enough to explain the use of a substitute address. Advocates should consider providing a copy of the statute. Refer to the Texas Code of Criminal Procedure, Articles 58.051- 58.062.  </a:t>
            </a:r>
          </a:p>
          <a:p>
            <a:endParaRPr lang="en-US" dirty="0">
              <a:latin typeface="Freight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081307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>
                <a:latin typeface="Freight Text Pro"/>
              </a:rPr>
              <a:t>In Summary</a:t>
            </a:r>
            <a:endParaRPr lang="en-US" dirty="0">
              <a:latin typeface="Freight Text Pro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2206630" y="2514601"/>
            <a:ext cx="3705225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ebdings" charset="0"/>
              <a:buChar char="4"/>
              <a:defRPr sz="21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14400" indent="-4572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1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371600" indent="-4572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1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828800" indent="-4572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1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286000" indent="-4572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1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743200" indent="-4572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80" charset="2"/>
              <a:buChar char="§"/>
              <a:defRPr sz="21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6pPr>
            <a:lvl7pPr marL="3200400" indent="-4572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80" charset="2"/>
              <a:buChar char="§"/>
              <a:defRPr sz="21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7pPr>
            <a:lvl8pPr marL="3657600" indent="-4572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80" charset="2"/>
              <a:buChar char="§"/>
              <a:defRPr sz="21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8pPr>
            <a:lvl9pPr marL="4114800" indent="-4572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80" charset="2"/>
              <a:buChar char="§"/>
              <a:defRPr sz="21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9pPr>
          </a:lstStyle>
          <a:p>
            <a:r>
              <a:rPr lang="en-US" altLang="en-US" sz="2000" kern="0" dirty="0">
                <a:latin typeface="Freight Text Pro"/>
              </a:rPr>
              <a:t>Keep info (ACP ID card) safe.</a:t>
            </a:r>
          </a:p>
          <a:p>
            <a:endParaRPr lang="en-US" altLang="en-US" sz="2000" kern="0" dirty="0">
              <a:latin typeface="Freight Text Pro"/>
            </a:endParaRPr>
          </a:p>
          <a:p>
            <a:r>
              <a:rPr lang="en-US" altLang="en-US" sz="2000" kern="0" dirty="0">
                <a:latin typeface="Freight Text Pro"/>
              </a:rPr>
              <a:t>Inform the OAG/ACP of address changes, name changes and any other pertinent info as it comes up.</a:t>
            </a:r>
          </a:p>
          <a:p>
            <a:endParaRPr lang="en-US" altLang="en-US" sz="2000" kern="0" dirty="0">
              <a:latin typeface="Freight Text Pro"/>
            </a:endParaRPr>
          </a:p>
          <a:p>
            <a:r>
              <a:rPr lang="en-US" altLang="en-US" sz="2000" kern="0" dirty="0">
                <a:latin typeface="Freight Text Pro"/>
              </a:rPr>
              <a:t>Be vigilant in using the ACP address. </a:t>
            </a:r>
          </a:p>
          <a:p>
            <a:pPr>
              <a:lnSpc>
                <a:spcPct val="80000"/>
              </a:lnSpc>
            </a:pPr>
            <a:endParaRPr lang="en-US" altLang="en-US" sz="2000" kern="0" dirty="0">
              <a:latin typeface="Freight Text Pro"/>
            </a:endParaRPr>
          </a:p>
        </p:txBody>
      </p:sp>
      <p:sp>
        <p:nvSpPr>
          <p:cNvPr id="5" name="Content Placeholder 7"/>
          <p:cNvSpPr txBox="1">
            <a:spLocks/>
          </p:cNvSpPr>
          <p:nvPr/>
        </p:nvSpPr>
        <p:spPr bwMode="auto">
          <a:xfrm>
            <a:off x="6202364" y="2514600"/>
            <a:ext cx="370363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ebdings" charset="0"/>
              <a:buChar char="4"/>
              <a:defRPr sz="21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14400" indent="-4572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1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371600" indent="-4572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1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828800" indent="-4572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1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286000" indent="-4572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1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743200" indent="-4572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80" charset="2"/>
              <a:buChar char="§"/>
              <a:defRPr sz="21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6pPr>
            <a:lvl7pPr marL="3200400" indent="-4572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80" charset="2"/>
              <a:buChar char="§"/>
              <a:defRPr sz="21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7pPr>
            <a:lvl8pPr marL="3657600" indent="-4572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80" charset="2"/>
              <a:buChar char="§"/>
              <a:defRPr sz="21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8pPr>
            <a:lvl9pPr marL="4114800" indent="-4572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80" charset="2"/>
              <a:buChar char="§"/>
              <a:defRPr sz="21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9pPr>
          </a:lstStyle>
          <a:p>
            <a:r>
              <a:rPr lang="en-US" altLang="en-US" sz="2000" kern="0" dirty="0">
                <a:latin typeface="Freight Text Pro"/>
              </a:rPr>
              <a:t>Make certain that potential ACP participants understand the program.</a:t>
            </a:r>
          </a:p>
          <a:p>
            <a:endParaRPr lang="en-US" altLang="en-US" sz="2000" kern="0" dirty="0">
              <a:latin typeface="Freight Text Pro"/>
            </a:endParaRPr>
          </a:p>
          <a:p>
            <a:r>
              <a:rPr lang="en-US" altLang="en-US" sz="2000" kern="0" dirty="0">
                <a:latin typeface="Freight Text Pro"/>
              </a:rPr>
              <a:t>Provide safety planning in conjunction with the application and enrollment.</a:t>
            </a:r>
          </a:p>
          <a:p>
            <a:endParaRPr lang="en-US" altLang="en-US" sz="2000" kern="0" dirty="0">
              <a:latin typeface="Freight Text Pro"/>
            </a:endParaRPr>
          </a:p>
          <a:p>
            <a:r>
              <a:rPr lang="en-US" altLang="en-US" sz="2000" kern="0" dirty="0">
                <a:latin typeface="Freight Text Pro"/>
              </a:rPr>
              <a:t>Ensure the application and checklist are completed, signed, and submitted. </a:t>
            </a:r>
          </a:p>
          <a:p>
            <a:pPr>
              <a:lnSpc>
                <a:spcPct val="80000"/>
              </a:lnSpc>
            </a:pPr>
            <a:endParaRPr lang="en-US" altLang="en-US" sz="2000" kern="0" dirty="0">
              <a:latin typeface="Freight Text Pro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2362200" y="1676400"/>
            <a:ext cx="33528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ebdings" charset="0"/>
              <a:buChar char="4"/>
              <a:defRPr sz="21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14400" indent="-4572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1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371600" indent="-4572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1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828800" indent="-4572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1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286000" indent="-4572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1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743200" indent="-4572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80" charset="2"/>
              <a:buChar char="§"/>
              <a:defRPr sz="21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6pPr>
            <a:lvl7pPr marL="3200400" indent="-4572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80" charset="2"/>
              <a:buChar char="§"/>
              <a:defRPr sz="21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7pPr>
            <a:lvl8pPr marL="3657600" indent="-4572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80" charset="2"/>
              <a:buChar char="§"/>
              <a:defRPr sz="21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8pPr>
            <a:lvl9pPr marL="4114800" indent="-4572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80" charset="2"/>
              <a:buChar char="§"/>
              <a:defRPr sz="21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9pPr>
          </a:lstStyle>
          <a:p>
            <a:pPr marL="0" indent="0" algn="ctr">
              <a:buNone/>
            </a:pPr>
            <a:r>
              <a:rPr lang="en-US" altLang="en-US" sz="2000" b="1" kern="0" dirty="0">
                <a:solidFill>
                  <a:srgbClr val="FFFFFF"/>
                </a:solidFill>
                <a:latin typeface="Freight Text Pro"/>
              </a:rPr>
              <a:t>Victim’s</a:t>
            </a:r>
          </a:p>
          <a:p>
            <a:pPr marL="0" indent="0" algn="ctr">
              <a:buNone/>
            </a:pPr>
            <a:r>
              <a:rPr lang="en-US" altLang="en-US" sz="2000" b="1" kern="0" dirty="0">
                <a:solidFill>
                  <a:srgbClr val="FFFFFF"/>
                </a:solidFill>
                <a:latin typeface="Freight Text Pro"/>
              </a:rPr>
              <a:t>Role in the ACP</a:t>
            </a:r>
          </a:p>
        </p:txBody>
      </p:sp>
      <p:sp>
        <p:nvSpPr>
          <p:cNvPr id="7" name="Text Placeholder 6"/>
          <p:cNvSpPr txBox="1">
            <a:spLocks/>
          </p:cNvSpPr>
          <p:nvPr/>
        </p:nvSpPr>
        <p:spPr bwMode="auto">
          <a:xfrm>
            <a:off x="6324600" y="1676400"/>
            <a:ext cx="35052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457200" indent="-4572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ebdings" charset="0"/>
              <a:buChar char="4"/>
              <a:defRPr sz="21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14400" indent="-4572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1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371600" indent="-4572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1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828800" indent="-4572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1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286000" indent="-4572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1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743200" indent="-4572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80" charset="2"/>
              <a:buChar char="§"/>
              <a:defRPr sz="21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6pPr>
            <a:lvl7pPr marL="3200400" indent="-4572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80" charset="2"/>
              <a:buChar char="§"/>
              <a:defRPr sz="21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7pPr>
            <a:lvl8pPr marL="3657600" indent="-4572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80" charset="2"/>
              <a:buChar char="§"/>
              <a:defRPr sz="21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8pPr>
            <a:lvl9pPr marL="4114800" indent="-4572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80" charset="2"/>
              <a:buChar char="§"/>
              <a:defRPr sz="21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9pPr>
          </a:lstStyle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latin typeface="Freight Text Pro"/>
              </a:rPr>
              <a:t>Advocate’s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latin typeface="Freight Text Pro"/>
              </a:rPr>
              <a:t>Role in the ACP</a:t>
            </a:r>
          </a:p>
        </p:txBody>
      </p:sp>
    </p:spTree>
    <p:extLst>
      <p:ext uri="{BB962C8B-B14F-4D97-AF65-F5344CB8AC3E}">
        <p14:creationId xmlns:p14="http://schemas.microsoft.com/office/powerpoint/2010/main" val="1405445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>
                <a:latin typeface="Freight Text Pro"/>
              </a:rPr>
              <a:t>Resources</a:t>
            </a:r>
            <a:endParaRPr lang="en-US" dirty="0">
              <a:latin typeface="Freight Text Pro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ebdings" panose="05030102010509060703" pitchFamily="18" charset="2"/>
              <a:buChar char="4"/>
              <a:defRPr/>
            </a:pPr>
            <a:r>
              <a:rPr lang="en-US" sz="2400" dirty="0">
                <a:latin typeface="Freight Text Pro"/>
              </a:rPr>
              <a:t>Texas Council on Family Violence</a:t>
            </a:r>
          </a:p>
          <a:p>
            <a:pPr lvl="1">
              <a:buFontTx/>
              <a:buNone/>
              <a:defRPr/>
            </a:pPr>
            <a:r>
              <a:rPr lang="en-US" dirty="0">
                <a:latin typeface="Freight Text Pro"/>
              </a:rPr>
              <a:t> </a:t>
            </a:r>
            <a:r>
              <a:rPr lang="en-US" u="sng" dirty="0">
                <a:latin typeface="Freight Text Pro"/>
              </a:rPr>
              <a:t>www.tcfv.org</a:t>
            </a:r>
          </a:p>
          <a:p>
            <a:pPr lvl="1">
              <a:buFontTx/>
              <a:buNone/>
              <a:defRPr/>
            </a:pPr>
            <a:r>
              <a:rPr lang="en-US" dirty="0">
                <a:latin typeface="Freight Text Pro"/>
              </a:rPr>
              <a:t>(800) 525-1978</a:t>
            </a:r>
          </a:p>
          <a:p>
            <a:pPr lvl="1">
              <a:buFont typeface="Wingdings" pitchFamily="2" charset="2"/>
              <a:buChar char="§"/>
              <a:defRPr/>
            </a:pPr>
            <a:endParaRPr lang="en-US" dirty="0">
              <a:latin typeface="Freight Text Pro"/>
            </a:endParaRPr>
          </a:p>
          <a:p>
            <a:pPr marL="457200" indent="-457200">
              <a:buFont typeface="Webdings" panose="05030102010509060703" pitchFamily="18" charset="2"/>
              <a:buChar char="4"/>
              <a:defRPr/>
            </a:pPr>
            <a:r>
              <a:rPr lang="en-US" sz="2400" dirty="0">
                <a:latin typeface="Freight Text Pro"/>
              </a:rPr>
              <a:t>Texas Association Against Sexual Assault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u="sng" dirty="0">
                <a:latin typeface="Freight Text Pro"/>
              </a:rPr>
              <a:t>www.taasa.org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dirty="0">
                <a:latin typeface="Freight Text Pro"/>
              </a:rPr>
              <a:t>(512) 474-7190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2400" dirty="0">
              <a:latin typeface="Freight Text Pro"/>
            </a:endParaRPr>
          </a:p>
          <a:p>
            <a:pPr marL="457200" indent="-457200">
              <a:buFont typeface="Webdings" panose="05030102010509060703" pitchFamily="18" charset="2"/>
              <a:buChar char="4"/>
              <a:defRPr/>
            </a:pPr>
            <a:r>
              <a:rPr lang="en-US" sz="2400" dirty="0">
                <a:latin typeface="Freight Text Pro"/>
              </a:rPr>
              <a:t>National Center for Victims of Crime / Stalking Resource Center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u="sng" dirty="0">
                <a:latin typeface="Freight Text Pro"/>
              </a:rPr>
              <a:t>www.ncvc.org/src</a:t>
            </a:r>
          </a:p>
          <a:p>
            <a:endParaRPr lang="en-US" dirty="0">
              <a:latin typeface="Freight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508602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>
                <a:latin typeface="Freight Text Pro"/>
              </a:rPr>
              <a:t>For More Information</a:t>
            </a:r>
            <a:endParaRPr lang="en-US" dirty="0">
              <a:latin typeface="Freight Text Pro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895" lvl="1" indent="-285730" algn="ctr">
              <a:buNone/>
            </a:pPr>
            <a:endParaRPr lang="en-US" altLang="en-US" dirty="0">
              <a:latin typeface="Freight Text Pro"/>
            </a:endParaRPr>
          </a:p>
          <a:p>
            <a:pPr marL="742895" lvl="1" indent="-285730" algn="ctr">
              <a:buNone/>
            </a:pPr>
            <a:endParaRPr lang="en-US" altLang="en-US" dirty="0">
              <a:latin typeface="Freight Text Pro"/>
            </a:endParaRPr>
          </a:p>
          <a:p>
            <a:pPr marL="742895" lvl="1" indent="-285730" algn="ctr">
              <a:buNone/>
            </a:pPr>
            <a:r>
              <a:rPr lang="en-US" altLang="en-US" dirty="0">
                <a:latin typeface="Freight Text Pro"/>
              </a:rPr>
              <a:t>Office of the Attorney General</a:t>
            </a:r>
          </a:p>
          <a:p>
            <a:pPr marL="742895" lvl="1" indent="-285730" algn="ctr">
              <a:buNone/>
            </a:pPr>
            <a:r>
              <a:rPr lang="en-US" altLang="en-US" dirty="0">
                <a:latin typeface="Freight Text Pro"/>
              </a:rPr>
              <a:t>Address Confidentiality Program</a:t>
            </a:r>
          </a:p>
          <a:p>
            <a:pPr marL="742895" lvl="1" indent="-285730" algn="ctr">
              <a:buNone/>
            </a:pPr>
            <a:r>
              <a:rPr lang="en-US" altLang="en-US" dirty="0">
                <a:latin typeface="Freight Text Pro"/>
              </a:rPr>
              <a:t>P.O. Box 12199 MC 069</a:t>
            </a:r>
          </a:p>
          <a:p>
            <a:pPr marL="742895" lvl="1" indent="-285730" algn="ctr">
              <a:buNone/>
            </a:pPr>
            <a:r>
              <a:rPr lang="en-US" altLang="en-US" dirty="0">
                <a:latin typeface="Freight Text Pro"/>
              </a:rPr>
              <a:t>Austin, Texas 78711-2199</a:t>
            </a:r>
          </a:p>
          <a:p>
            <a:pPr marL="742895" lvl="1" indent="-285730" algn="ctr">
              <a:buNone/>
            </a:pPr>
            <a:endParaRPr lang="en-US" altLang="en-US" dirty="0">
              <a:latin typeface="Freight Text Pro"/>
            </a:endParaRPr>
          </a:p>
          <a:p>
            <a:pPr marL="742895" lvl="1" indent="-285730" algn="ctr">
              <a:buNone/>
            </a:pPr>
            <a:r>
              <a:rPr lang="en-US" altLang="en-US" u="sng" dirty="0">
                <a:latin typeface="Freight Text Pro"/>
              </a:rPr>
              <a:t>crimevictims@texasattorneygeneral.gov</a:t>
            </a:r>
          </a:p>
          <a:p>
            <a:pPr marL="742895" lvl="1" indent="-285730" algn="ctr">
              <a:buNone/>
            </a:pPr>
            <a:r>
              <a:rPr lang="en-US" altLang="en-US" dirty="0">
                <a:latin typeface="Freight Text Pro"/>
              </a:rPr>
              <a:t>(512) 936-1750</a:t>
            </a:r>
          </a:p>
          <a:p>
            <a:pPr marL="742895" lvl="1" indent="-285730" algn="ctr">
              <a:buNone/>
            </a:pPr>
            <a:r>
              <a:rPr lang="en-US" altLang="en-US" dirty="0">
                <a:latin typeface="Freight Text Pro"/>
              </a:rPr>
              <a:t>(888</a:t>
            </a:r>
            <a:r>
              <a:rPr lang="en-US" altLang="en-US">
                <a:latin typeface="Freight Text Pro"/>
              </a:rPr>
              <a:t>) 832-2322</a:t>
            </a:r>
          </a:p>
          <a:p>
            <a:pPr marL="742895" lvl="1" indent="-285730" algn="ctr">
              <a:buNone/>
            </a:pPr>
            <a:endParaRPr lang="en-US" altLang="en-US" dirty="0">
              <a:latin typeface="Freight Text Pro"/>
            </a:endParaRPr>
          </a:p>
          <a:p>
            <a:pPr marL="742895" lvl="1" indent="-285730" algn="ctr">
              <a:buNone/>
            </a:pPr>
            <a:r>
              <a:rPr lang="en-US" altLang="en-US" u="sng" dirty="0">
                <a:latin typeface="Freight Text Pro"/>
              </a:rPr>
              <a:t>www.texasattorneygeneral.gov</a:t>
            </a:r>
          </a:p>
          <a:p>
            <a:pPr algn="ctr"/>
            <a:endParaRPr lang="en-US" dirty="0">
              <a:latin typeface="Freight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043889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B4062-E20B-4C64-8550-994F51FC3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eight Text Pro"/>
              </a:rPr>
              <a:t>Certificate of Participation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A7D4B-1D07-4637-ABF8-DAA55A2FE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52600"/>
            <a:ext cx="12192001" cy="5105400"/>
          </a:xfrm>
        </p:spPr>
        <p:txBody>
          <a:bodyPr/>
          <a:lstStyle/>
          <a:p>
            <a:pPr algn="ctr"/>
            <a:r>
              <a:rPr lang="en-US" sz="2000" b="1" dirty="0">
                <a:latin typeface="Freight Text Pro"/>
              </a:rPr>
              <a:t>The Office of the Attorney General presents this certificate to:</a:t>
            </a:r>
          </a:p>
          <a:p>
            <a:pPr algn="ctr"/>
            <a:endParaRPr lang="en-US" sz="2000" dirty="0">
              <a:latin typeface="Freight Text Pro"/>
            </a:endParaRPr>
          </a:p>
          <a:p>
            <a:pPr algn="ctr"/>
            <a:r>
              <a:rPr lang="en-US" sz="2000" b="1" dirty="0">
                <a:latin typeface="Freight Text Pro"/>
              </a:rPr>
              <a:t>_________________________________________________</a:t>
            </a:r>
          </a:p>
          <a:p>
            <a:pPr algn="ctr"/>
            <a:r>
              <a:rPr lang="en-US" sz="1000" dirty="0">
                <a:latin typeface="Freight Text Pro"/>
              </a:rPr>
              <a:t>(print your name)</a:t>
            </a:r>
          </a:p>
          <a:p>
            <a:pPr algn="ctr"/>
            <a:r>
              <a:rPr lang="en-US" sz="2000" b="1" dirty="0">
                <a:latin typeface="Freight Text Pro"/>
              </a:rPr>
              <a:t>with sincere appreciation for your on-line training</a:t>
            </a:r>
          </a:p>
          <a:p>
            <a:pPr algn="ctr"/>
            <a:r>
              <a:rPr lang="en-US" sz="2000" b="1" dirty="0">
                <a:latin typeface="Freight Text Pro"/>
              </a:rPr>
              <a:t>of the </a:t>
            </a:r>
          </a:p>
          <a:p>
            <a:pPr algn="ctr"/>
            <a:r>
              <a:rPr lang="en-US" sz="2000" b="1" dirty="0">
                <a:latin typeface="Freight Text Pro"/>
              </a:rPr>
              <a:t>Address Confidentiality Program</a:t>
            </a:r>
          </a:p>
          <a:p>
            <a:pPr algn="ctr"/>
            <a:r>
              <a:rPr lang="en-US" sz="2000" b="1" dirty="0">
                <a:latin typeface="Freight Text Pro"/>
              </a:rPr>
              <a:t>on this ______ day of __________, 20__</a:t>
            </a:r>
          </a:p>
          <a:p>
            <a:endParaRPr lang="en-US" sz="1000" dirty="0">
              <a:latin typeface="Freight Text Pro"/>
            </a:endParaRPr>
          </a:p>
          <a:p>
            <a:endParaRPr lang="en-US" sz="1000" b="1" dirty="0">
              <a:latin typeface="Freight Text Pro"/>
            </a:endParaRPr>
          </a:p>
          <a:p>
            <a:endParaRPr lang="en-US" sz="1000" u="sng" dirty="0">
              <a:latin typeface="Freight Text Pro"/>
            </a:endParaRPr>
          </a:p>
          <a:p>
            <a:r>
              <a:rPr lang="en-US" sz="1000" u="sng" dirty="0">
                <a:latin typeface="Freight Text Pro"/>
              </a:rPr>
              <a:t>_________________________________________________________	</a:t>
            </a:r>
            <a:r>
              <a:rPr lang="en-US" sz="1000" dirty="0">
                <a:latin typeface="Freight Text Pro"/>
              </a:rPr>
              <a:t>					</a:t>
            </a:r>
            <a:r>
              <a:rPr lang="en-US" sz="1000" b="1" dirty="0">
                <a:latin typeface="Freight Text Pro"/>
              </a:rPr>
              <a:t>Mail a copy of your certificate to:   </a:t>
            </a:r>
          </a:p>
          <a:p>
            <a:pPr>
              <a:spcBef>
                <a:spcPts val="0"/>
              </a:spcBef>
            </a:pPr>
            <a:r>
              <a:rPr lang="en-US" sz="1000" dirty="0">
                <a:latin typeface="Freight Text Pro"/>
              </a:rPr>
              <a:t>	(your signature)					 			</a:t>
            </a:r>
            <a:r>
              <a:rPr lang="en-US" sz="1000" b="1" dirty="0">
                <a:latin typeface="Freight Text Pro"/>
              </a:rPr>
              <a:t>Crime Victim Services Division </a:t>
            </a:r>
          </a:p>
          <a:p>
            <a:pPr>
              <a:spcBef>
                <a:spcPts val="0"/>
              </a:spcBef>
            </a:pPr>
            <a:r>
              <a:rPr lang="en-US" sz="1000" dirty="0">
                <a:latin typeface="Freight Text Pro"/>
              </a:rPr>
              <a:t>									</a:t>
            </a:r>
            <a:r>
              <a:rPr lang="en-US" sz="1000" b="1" dirty="0">
                <a:latin typeface="Freight Text Pro"/>
              </a:rPr>
              <a:t>Attention: Training &amp; Outreach Coordinator</a:t>
            </a:r>
          </a:p>
          <a:p>
            <a:pPr>
              <a:spcBef>
                <a:spcPts val="0"/>
              </a:spcBef>
            </a:pPr>
            <a:r>
              <a:rPr lang="en-US" sz="1000" dirty="0">
                <a:latin typeface="Freight Text Pro"/>
              </a:rPr>
              <a:t>									</a:t>
            </a:r>
            <a:r>
              <a:rPr lang="en-US" sz="1000" b="1" dirty="0">
                <a:latin typeface="Freight Text Pro"/>
              </a:rPr>
              <a:t>P O Box 12198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latin typeface="Freight Text Pro"/>
              </a:rPr>
              <a:t>									</a:t>
            </a:r>
            <a:r>
              <a:rPr lang="en-US" sz="1000" b="1" dirty="0">
                <a:latin typeface="Freight Text Pro"/>
              </a:rPr>
              <a:t>Austin, Tx 78711-2198</a:t>
            </a:r>
          </a:p>
        </p:txBody>
      </p:sp>
    </p:spTree>
    <p:extLst>
      <p:ext uri="{BB962C8B-B14F-4D97-AF65-F5344CB8AC3E}">
        <p14:creationId xmlns:p14="http://schemas.microsoft.com/office/powerpoint/2010/main" val="264791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Freight Text Pro"/>
              </a:rPr>
              <a:t>Address Confidentiality Program</a:t>
            </a:r>
            <a:br>
              <a:rPr lang="en-US" altLang="en-US" dirty="0">
                <a:latin typeface="Freight Text Pro"/>
              </a:rPr>
            </a:br>
            <a:r>
              <a:rPr lang="en-US" altLang="en-US" dirty="0">
                <a:latin typeface="Freight Text Pro"/>
              </a:rPr>
              <a:t>(Slide 3 of  3) </a:t>
            </a:r>
            <a:endParaRPr lang="en-US" dirty="0">
              <a:latin typeface="Freight Text Pro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ebdings" pitchFamily="18" charset="2"/>
              <a:buNone/>
            </a:pPr>
            <a:r>
              <a:rPr lang="en-US" altLang="en-US" dirty="0">
                <a:latin typeface="Freight Text Pro"/>
              </a:rPr>
              <a:t>ACP Goal</a:t>
            </a:r>
          </a:p>
          <a:p>
            <a:pPr>
              <a:lnSpc>
                <a:spcPct val="100000"/>
              </a:lnSpc>
              <a:buFont typeface="Webdings" pitchFamily="18" charset="2"/>
              <a:buNone/>
            </a:pPr>
            <a:endParaRPr lang="en-US" altLang="en-US" dirty="0">
              <a:latin typeface="Freight Text Pro"/>
            </a:endParaRPr>
          </a:p>
          <a:p>
            <a:pPr marL="457167" lvl="2">
              <a:lnSpc>
                <a:spcPct val="100000"/>
              </a:lnSpc>
              <a:buFont typeface="Webdings" pitchFamily="18" charset="2"/>
              <a:buChar char="4"/>
            </a:pPr>
            <a:r>
              <a:rPr lang="en-US" altLang="en-US" sz="2400" dirty="0">
                <a:latin typeface="Freight Text Pro"/>
              </a:rPr>
              <a:t>Assist victims of family violence, sexual assault, stalking, and human trafficking </a:t>
            </a:r>
          </a:p>
          <a:p>
            <a:pPr>
              <a:lnSpc>
                <a:spcPct val="100000"/>
              </a:lnSpc>
              <a:buFont typeface="Webdings" pitchFamily="18" charset="2"/>
              <a:buNone/>
            </a:pPr>
            <a:endParaRPr lang="en-US" altLang="en-US" sz="2400" dirty="0">
              <a:latin typeface="Freight Text Pro"/>
            </a:endParaRPr>
          </a:p>
          <a:p>
            <a:pPr marL="457167" lvl="2">
              <a:lnSpc>
                <a:spcPct val="100000"/>
              </a:lnSpc>
              <a:buFont typeface="Webdings" pitchFamily="18" charset="2"/>
              <a:buChar char="4"/>
            </a:pPr>
            <a:r>
              <a:rPr lang="en-US" altLang="en-US" sz="2400" dirty="0">
                <a:latin typeface="Freight Text Pro"/>
              </a:rPr>
              <a:t>Work in conjunction with victim’s existing safety plan</a:t>
            </a:r>
          </a:p>
          <a:p>
            <a:pPr marL="457167" lvl="2">
              <a:lnSpc>
                <a:spcPct val="100000"/>
              </a:lnSpc>
              <a:buFont typeface="Webdings" pitchFamily="18" charset="2"/>
              <a:buChar char="4"/>
            </a:pPr>
            <a:endParaRPr lang="en-US" altLang="en-US" sz="2400" dirty="0">
              <a:latin typeface="Freight Text Pro"/>
            </a:endParaRPr>
          </a:p>
          <a:p>
            <a:pPr marL="457167" lvl="2">
              <a:lnSpc>
                <a:spcPct val="100000"/>
              </a:lnSpc>
              <a:buFont typeface="Webdings" pitchFamily="18" charset="2"/>
              <a:buChar char="4"/>
            </a:pPr>
            <a:r>
              <a:rPr lang="en-US" altLang="en-US" sz="2400" dirty="0">
                <a:latin typeface="Freight Text Pro"/>
              </a:rPr>
              <a:t>Aid in effort to keep victim’s address confidential</a:t>
            </a:r>
          </a:p>
          <a:p>
            <a:endParaRPr lang="en-US" dirty="0">
              <a:latin typeface="Freight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870771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>
                <a:latin typeface="Freight Text Pro"/>
              </a:rPr>
              <a:t>Family</a:t>
            </a:r>
            <a:r>
              <a:rPr lang="en-US" altLang="en-US" dirty="0">
                <a:solidFill>
                  <a:schemeClr val="bg1"/>
                </a:solidFill>
                <a:latin typeface="Freight Text Pro"/>
              </a:rPr>
              <a:t> </a:t>
            </a:r>
            <a:r>
              <a:rPr lang="en-US" altLang="en-US" dirty="0">
                <a:latin typeface="Freight Text Pro"/>
              </a:rPr>
              <a:t>Violence</a:t>
            </a:r>
            <a:r>
              <a:rPr lang="en-US" altLang="en-US" dirty="0">
                <a:solidFill>
                  <a:schemeClr val="bg1"/>
                </a:solidFill>
                <a:latin typeface="Freight Text Pro"/>
              </a:rPr>
              <a:t> </a:t>
            </a:r>
            <a:endParaRPr lang="en-US" dirty="0">
              <a:latin typeface="Freight Text Pro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Freight Text Pro"/>
              </a:rPr>
              <a:t>Family Violence — Texas Family Code, Section 71.004: </a:t>
            </a:r>
          </a:p>
          <a:p>
            <a:endParaRPr lang="en-US" altLang="en-US" dirty="0">
              <a:latin typeface="Freight Text Pro"/>
            </a:endParaRPr>
          </a:p>
          <a:p>
            <a:pPr marL="914332" lvl="2">
              <a:buNone/>
            </a:pPr>
            <a:r>
              <a:rPr lang="en-US" altLang="en-US" sz="2400" dirty="0">
                <a:latin typeface="Freight Text Pro"/>
              </a:rPr>
              <a:t>(2)  “Family violence” means an act by a member of a family or household against another member of the family or household that: </a:t>
            </a:r>
          </a:p>
          <a:p>
            <a:pPr marL="914332" lvl="2">
              <a:buNone/>
            </a:pPr>
            <a:endParaRPr lang="en-US" altLang="en-US" sz="2400" dirty="0">
              <a:latin typeface="Freight Text Pro"/>
            </a:endParaRPr>
          </a:p>
          <a:p>
            <a:pPr marL="914332" lvl="2">
              <a:buNone/>
            </a:pPr>
            <a:r>
              <a:rPr lang="en-US" altLang="en-US" sz="2400" dirty="0">
                <a:latin typeface="Freight Text Pro"/>
              </a:rPr>
              <a:t>(A)  is intended to result in physical harm, bodily injury, or assault or that is a threat that reasonably places the member in fear of imminent physical harm, bodily injury, or assault, but does not include defensive measures to protect oneself; or </a:t>
            </a:r>
          </a:p>
          <a:p>
            <a:pPr marL="914332" lvl="2">
              <a:buNone/>
            </a:pPr>
            <a:endParaRPr lang="en-US" altLang="en-US" sz="2400" dirty="0">
              <a:latin typeface="Freight Text Pro"/>
            </a:endParaRPr>
          </a:p>
          <a:p>
            <a:pPr marL="914332" lvl="2">
              <a:buNone/>
            </a:pPr>
            <a:r>
              <a:rPr lang="en-US" altLang="en-US" sz="2400" dirty="0">
                <a:latin typeface="Freight Text Pro"/>
              </a:rPr>
              <a:t>(B)  is intended to inflict emotional harm, including an act of emotional abuse.</a:t>
            </a:r>
          </a:p>
          <a:p>
            <a:pPr>
              <a:buFont typeface="Webdings" pitchFamily="18" charset="2"/>
              <a:buNone/>
            </a:pPr>
            <a:endParaRPr lang="en-US" altLang="en-US" dirty="0">
              <a:latin typeface="Freight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41833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>
                <a:latin typeface="Freight Text Pro"/>
              </a:rPr>
              <a:t>Sexual Assault</a:t>
            </a:r>
            <a:endParaRPr lang="en-US" dirty="0">
              <a:latin typeface="Freight Text Pro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85639" y="1676400"/>
            <a:ext cx="9367087" cy="4058155"/>
          </a:xfrm>
        </p:spPr>
        <p:txBody>
          <a:bodyPr/>
          <a:lstStyle/>
          <a:p>
            <a:pPr marL="342874" lvl="1" indent="-342874">
              <a:spcBef>
                <a:spcPts val="504"/>
              </a:spcBef>
              <a:buFont typeface="Webdings" pitchFamily="18" charset="2"/>
              <a:buChar char=""/>
            </a:pPr>
            <a:r>
              <a:rPr lang="en-US" altLang="en-US" dirty="0">
                <a:latin typeface="Freight Text Pro"/>
              </a:rPr>
              <a:t>Sexual Assault — Texas Penal Code, Sections 22.011, 22.021 and 25.02:</a:t>
            </a:r>
            <a:br>
              <a:rPr lang="en-US" altLang="en-US" dirty="0">
                <a:latin typeface="Freight Text Pro"/>
              </a:rPr>
            </a:br>
            <a:endParaRPr lang="en-US" altLang="en-US" dirty="0">
              <a:latin typeface="Freight Text Pro"/>
            </a:endParaRPr>
          </a:p>
          <a:p>
            <a:pPr marL="800040" lvl="2" indent="-342874">
              <a:spcBef>
                <a:spcPts val="504"/>
              </a:spcBef>
            </a:pPr>
            <a:r>
              <a:rPr lang="en-US" altLang="en-US" sz="2400" dirty="0">
                <a:latin typeface="Freight Text Pro"/>
              </a:rPr>
              <a:t>“Sexual assault” means any penetration, be it oral, anal or vaginal, with a sex organ or any object, by one person against another, without consent.</a:t>
            </a:r>
            <a:br>
              <a:rPr lang="en-US" altLang="en-US" sz="2400" dirty="0">
                <a:latin typeface="Freight Text Pro"/>
              </a:rPr>
            </a:br>
            <a:endParaRPr lang="en-US" altLang="en-US" sz="2400" dirty="0">
              <a:latin typeface="Freight Text Pro"/>
            </a:endParaRPr>
          </a:p>
          <a:p>
            <a:pPr marL="800040" lvl="2" indent="-342874">
              <a:spcBef>
                <a:spcPts val="504"/>
              </a:spcBef>
            </a:pPr>
            <a:r>
              <a:rPr lang="en-US" altLang="en-US" sz="2400" dirty="0">
                <a:latin typeface="Freight Text Pro"/>
              </a:rPr>
              <a:t>Sexual assault is a crime in which the assailant uses sexual control over the victim. </a:t>
            </a:r>
            <a:br>
              <a:rPr lang="en-US" altLang="en-US" sz="2400" dirty="0">
                <a:latin typeface="Freight Text Pro"/>
              </a:rPr>
            </a:br>
            <a:endParaRPr lang="en-US" altLang="en-US" sz="2400" dirty="0">
              <a:latin typeface="Freight Text Pro"/>
            </a:endParaRPr>
          </a:p>
          <a:p>
            <a:pPr marL="800040" lvl="2" indent="-342874">
              <a:spcBef>
                <a:spcPts val="504"/>
              </a:spcBef>
            </a:pPr>
            <a:r>
              <a:rPr lang="en-US" altLang="en-US" sz="2400" dirty="0">
                <a:latin typeface="Freight Text Pro"/>
              </a:rPr>
              <a:t>Sexual assault includes several different types of crimes such as rape, incest, child molestation, and marital rape. </a:t>
            </a:r>
          </a:p>
          <a:p>
            <a:pPr marL="0" lvl="1" indent="0">
              <a:spcBef>
                <a:spcPts val="504"/>
              </a:spcBef>
              <a:buNone/>
            </a:pPr>
            <a:endParaRPr lang="en-US" altLang="en-US" dirty="0">
              <a:latin typeface="Freight Text Pro"/>
            </a:endParaRPr>
          </a:p>
          <a:p>
            <a:pPr marL="342874" lvl="1" indent="-342874">
              <a:spcBef>
                <a:spcPts val="504"/>
              </a:spcBef>
              <a:buFont typeface="Webdings" pitchFamily="18" charset="2"/>
              <a:buChar char=""/>
            </a:pPr>
            <a:r>
              <a:rPr lang="en-US" altLang="en-US" dirty="0">
                <a:latin typeface="Freight Text Pro"/>
              </a:rPr>
              <a:t>Texas Association Against Sexual Assault at </a:t>
            </a:r>
            <a:r>
              <a:rPr lang="en-US" altLang="en-US" u="sng" dirty="0">
                <a:latin typeface="Freight Text Pro"/>
              </a:rPr>
              <a:t>taasa.org</a:t>
            </a:r>
          </a:p>
          <a:p>
            <a:endParaRPr lang="en-US" dirty="0">
              <a:latin typeface="Freight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522131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>
                <a:latin typeface="Freight Text Pro"/>
              </a:rPr>
              <a:t>Stalking</a:t>
            </a:r>
            <a:endParaRPr lang="en-US" dirty="0">
              <a:latin typeface="Freight Text Pro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85639" y="1676400"/>
            <a:ext cx="9367087" cy="4419600"/>
          </a:xfrm>
        </p:spPr>
        <p:txBody>
          <a:bodyPr/>
          <a:lstStyle/>
          <a:p>
            <a:pPr marL="457167" lvl="2">
              <a:spcBef>
                <a:spcPts val="504"/>
              </a:spcBef>
              <a:buFont typeface="Webdings" pitchFamily="18" charset="2"/>
              <a:buChar char="4"/>
              <a:defRPr/>
            </a:pPr>
            <a:r>
              <a:rPr lang="en-US" sz="2400" dirty="0">
                <a:latin typeface="Freight Text Pro"/>
              </a:rPr>
              <a:t>Stalking </a:t>
            </a:r>
            <a:r>
              <a:rPr lang="en-US" altLang="en-US" sz="2400" dirty="0">
                <a:latin typeface="Freight Text Pro"/>
              </a:rPr>
              <a:t>— </a:t>
            </a:r>
            <a:r>
              <a:rPr lang="en-US" sz="2400" dirty="0">
                <a:latin typeface="Freight Text Pro"/>
              </a:rPr>
              <a:t>Texas Penal Code, Sections 42.072: </a:t>
            </a:r>
          </a:p>
          <a:p>
            <a:pPr marL="457167" lvl="2">
              <a:spcBef>
                <a:spcPts val="504"/>
              </a:spcBef>
              <a:buFont typeface="Webdings" pitchFamily="18" charset="2"/>
              <a:buChar char="4"/>
              <a:defRPr/>
            </a:pPr>
            <a:endParaRPr lang="en-US" sz="900" dirty="0">
              <a:latin typeface="Freight Text Pro"/>
            </a:endParaRPr>
          </a:p>
          <a:p>
            <a:pPr marL="914332" lvl="3">
              <a:spcBef>
                <a:spcPts val="504"/>
              </a:spcBef>
              <a:defRPr/>
            </a:pPr>
            <a:r>
              <a:rPr lang="en-US" sz="2100" dirty="0">
                <a:latin typeface="Freight Text Pro"/>
              </a:rPr>
              <a:t>A stalker tries to control the victim through behavior or threats intended to intimidate and terrify.</a:t>
            </a:r>
          </a:p>
          <a:p>
            <a:pPr marL="914332" lvl="3">
              <a:spcBef>
                <a:spcPts val="504"/>
              </a:spcBef>
              <a:defRPr/>
            </a:pPr>
            <a:endParaRPr lang="en-US" sz="2100" dirty="0">
              <a:latin typeface="Freight Text Pro"/>
            </a:endParaRPr>
          </a:p>
          <a:p>
            <a:pPr marL="914332" lvl="3">
              <a:spcBef>
                <a:spcPts val="504"/>
              </a:spcBef>
              <a:defRPr/>
            </a:pPr>
            <a:r>
              <a:rPr lang="en-US" sz="2100" dirty="0">
                <a:latin typeface="Freight Text Pro"/>
              </a:rPr>
              <a:t>A stalker can be an unknown person, an acquaintance, or a former intimate partner. </a:t>
            </a:r>
          </a:p>
          <a:p>
            <a:pPr marL="914332" lvl="3">
              <a:spcBef>
                <a:spcPts val="504"/>
              </a:spcBef>
              <a:defRPr/>
            </a:pPr>
            <a:endParaRPr lang="en-US" sz="2100" dirty="0">
              <a:latin typeface="Freight Text Pro"/>
            </a:endParaRPr>
          </a:p>
          <a:p>
            <a:pPr marL="914332" lvl="3">
              <a:spcBef>
                <a:spcPts val="504"/>
              </a:spcBef>
              <a:defRPr/>
            </a:pPr>
            <a:r>
              <a:rPr lang="en-US" sz="2100" dirty="0">
                <a:latin typeface="Freight Text Pro"/>
              </a:rPr>
              <a:t>A stalking victim feels reasonable fear of bodily injury or death to self, or to a family or household member, or damage to property. </a:t>
            </a:r>
          </a:p>
          <a:p>
            <a:pPr marL="914332" lvl="3">
              <a:spcBef>
                <a:spcPts val="504"/>
              </a:spcBef>
              <a:defRPr/>
            </a:pPr>
            <a:endParaRPr lang="en-US" sz="2100" dirty="0">
              <a:latin typeface="Freight Text Pro"/>
            </a:endParaRPr>
          </a:p>
          <a:p>
            <a:pPr marL="914332" lvl="3">
              <a:spcBef>
                <a:spcPts val="504"/>
              </a:spcBef>
              <a:defRPr/>
            </a:pPr>
            <a:r>
              <a:rPr lang="en-US" sz="2100" dirty="0">
                <a:latin typeface="Freight Text Pro"/>
              </a:rPr>
              <a:t>A stalker may follow a victim off and on for a period of days, weeks, or even years.</a:t>
            </a:r>
          </a:p>
          <a:p>
            <a:pPr marL="457167" lvl="2">
              <a:spcBef>
                <a:spcPts val="504"/>
              </a:spcBef>
              <a:buFont typeface="Webdings" pitchFamily="18" charset="2"/>
              <a:buChar char="4"/>
              <a:defRPr/>
            </a:pPr>
            <a:endParaRPr lang="en-US" dirty="0">
              <a:latin typeface="Freight Text Pro"/>
            </a:endParaRPr>
          </a:p>
          <a:p>
            <a:pPr marL="457167" lvl="2">
              <a:spcBef>
                <a:spcPts val="504"/>
              </a:spcBef>
              <a:buFont typeface="Webdings" pitchFamily="18" charset="2"/>
              <a:buChar char="4"/>
              <a:defRPr/>
            </a:pPr>
            <a:r>
              <a:rPr lang="en-US" sz="2400" dirty="0">
                <a:latin typeface="Freight Text Pro"/>
              </a:rPr>
              <a:t>Stalking Resource Center at ncvc.org </a:t>
            </a:r>
          </a:p>
          <a:p>
            <a:endParaRPr lang="en-US" dirty="0">
              <a:latin typeface="Freight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379110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Freight Text Pro"/>
              </a:rPr>
              <a:t> Human Trafficking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639" y="1833148"/>
            <a:ext cx="9367087" cy="4262852"/>
          </a:xfrm>
        </p:spPr>
        <p:txBody>
          <a:bodyPr/>
          <a:lstStyle/>
          <a:p>
            <a:pPr marL="457200" indent="-457200">
              <a:buFont typeface="Webdings" panose="05030102010509060703" pitchFamily="18" charset="2"/>
              <a:buChar char="4"/>
            </a:pPr>
            <a:r>
              <a:rPr lang="en-US" sz="2400" dirty="0">
                <a:latin typeface="Freight Text Pro"/>
              </a:rPr>
              <a:t>Under Texas Penal Code, Chapter 20A, </a:t>
            </a:r>
            <a:r>
              <a:rPr lang="en-US" sz="2400" b="1" dirty="0">
                <a:latin typeface="Freight Text Pro"/>
              </a:rPr>
              <a:t>labor</a:t>
            </a:r>
            <a:r>
              <a:rPr lang="en-US" sz="2400" dirty="0">
                <a:latin typeface="Freight Text Pro"/>
              </a:rPr>
              <a:t> trafficking occurs when a person:</a:t>
            </a:r>
          </a:p>
          <a:p>
            <a:endParaRPr lang="en-US" dirty="0">
              <a:latin typeface="Freight Text Pro"/>
            </a:endParaRPr>
          </a:p>
          <a:p>
            <a:pPr lvl="1"/>
            <a:r>
              <a:rPr lang="en-US" dirty="0">
                <a:latin typeface="Freight Text Pro"/>
              </a:rPr>
              <a:t>knowingly traffics another person (transports, entices, recruits, harbors, or provides)</a:t>
            </a:r>
          </a:p>
          <a:p>
            <a:pPr lvl="1"/>
            <a:endParaRPr lang="en-US" dirty="0">
              <a:latin typeface="Freight Text Pro"/>
            </a:endParaRPr>
          </a:p>
          <a:p>
            <a:pPr lvl="1"/>
            <a:r>
              <a:rPr lang="en-US" dirty="0">
                <a:latin typeface="Freight Text Pro"/>
              </a:rPr>
              <a:t>with the intent that the trafficked person engage in forced labor or services</a:t>
            </a:r>
          </a:p>
          <a:p>
            <a:pPr lvl="1"/>
            <a:endParaRPr lang="en-US" dirty="0">
              <a:latin typeface="Freight Text Pro"/>
            </a:endParaRPr>
          </a:p>
          <a:p>
            <a:pPr lvl="1"/>
            <a:r>
              <a:rPr lang="en-US" dirty="0">
                <a:latin typeface="Freight Text Pro"/>
              </a:rPr>
              <a:t>utilizing force, fraud, or coercion in cases involving both adults and children  </a:t>
            </a:r>
          </a:p>
          <a:p>
            <a:endParaRPr lang="en-US" dirty="0">
              <a:latin typeface="Freight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88079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Freight Text Pro"/>
              </a:rPr>
              <a:t>Human Trafficking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ebdings" panose="05030102010509060703" pitchFamily="18" charset="2"/>
              <a:buChar char="4"/>
            </a:pPr>
            <a:r>
              <a:rPr lang="en-US" sz="2400" dirty="0">
                <a:latin typeface="Freight Text Pro"/>
              </a:rPr>
              <a:t>Under Texas Penal Code, Chapter 20A, </a:t>
            </a:r>
            <a:r>
              <a:rPr lang="en-US" sz="2400" b="1" dirty="0">
                <a:latin typeface="Freight Text Pro"/>
              </a:rPr>
              <a:t>sex</a:t>
            </a:r>
            <a:r>
              <a:rPr lang="en-US" sz="2400" dirty="0">
                <a:latin typeface="Freight Text Pro"/>
              </a:rPr>
              <a:t> trafficking occurs when a person:</a:t>
            </a:r>
          </a:p>
          <a:p>
            <a:endParaRPr lang="en-US" dirty="0">
              <a:latin typeface="Freight Text Pro"/>
            </a:endParaRPr>
          </a:p>
          <a:p>
            <a:pPr lvl="1"/>
            <a:r>
              <a:rPr lang="en-US" dirty="0">
                <a:latin typeface="Freight Text Pro"/>
              </a:rPr>
              <a:t>knowingly traffics another person (transports, entices, recruits, harbors, or provides)</a:t>
            </a:r>
          </a:p>
          <a:p>
            <a:pPr lvl="1"/>
            <a:endParaRPr lang="en-US" dirty="0">
              <a:latin typeface="Freight Text Pro"/>
            </a:endParaRPr>
          </a:p>
          <a:p>
            <a:pPr lvl="1"/>
            <a:r>
              <a:rPr lang="en-US" dirty="0">
                <a:latin typeface="Freight Text Pro"/>
              </a:rPr>
              <a:t>utilizing force, fraud, or coercion in cases involving adults</a:t>
            </a:r>
          </a:p>
          <a:p>
            <a:pPr lvl="1"/>
            <a:endParaRPr lang="en-US" dirty="0">
              <a:latin typeface="Freight Text Pro"/>
            </a:endParaRPr>
          </a:p>
          <a:p>
            <a:pPr lvl="1"/>
            <a:r>
              <a:rPr lang="en-US" dirty="0">
                <a:latin typeface="Freight Text Pro"/>
              </a:rPr>
              <a:t>causes the person to engage in prostitution, promotion of prostitution, aggravated promotion of prostitution, or compelling prostitution</a:t>
            </a:r>
          </a:p>
        </p:txBody>
      </p:sp>
    </p:spTree>
    <p:extLst>
      <p:ext uri="{BB962C8B-B14F-4D97-AF65-F5344CB8AC3E}">
        <p14:creationId xmlns:p14="http://schemas.microsoft.com/office/powerpoint/2010/main" val="1796700380"/>
      </p:ext>
    </p:extLst>
  </p:cSld>
  <p:clrMapOvr>
    <a:masterClrMapping/>
  </p:clrMapOvr>
</p:sld>
</file>

<file path=ppt/theme/theme1.xml><?xml version="1.0" encoding="utf-8"?>
<a:theme xmlns:a="http://schemas.openxmlformats.org/drawingml/2006/main" name="oag_template_33_5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F4BAC713D424B92111FD2BC5AD825" ma:contentTypeVersion="9" ma:contentTypeDescription="Create a new document." ma:contentTypeScope="" ma:versionID="aed89c0f70ed9abe8ca06468830409c6">
  <xsd:schema xmlns:xsd="http://www.w3.org/2001/XMLSchema" xmlns:xs="http://www.w3.org/2001/XMLSchema" xmlns:p="http://schemas.microsoft.com/office/2006/metadata/properties" xmlns:ns2="3abae5ff-9670-4c3c-9e4b-0fafae3f8863" xmlns:ns3="5b7fb598-6c9e-4cc6-889c-8ce32cdbe8ef" targetNamespace="http://schemas.microsoft.com/office/2006/metadata/properties" ma:root="true" ma:fieldsID="ddda2aadbd53512cc468bc0b8ce083f7" ns2:_="" ns3:_="">
    <xsd:import namespace="3abae5ff-9670-4c3c-9e4b-0fafae3f8863"/>
    <xsd:import namespace="5b7fb598-6c9e-4cc6-889c-8ce32cdbe8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ziz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bae5ff-9670-4c3c-9e4b-0fafae3f88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ziza" ma:index="16" nillable="true" ma:displayName="Date and Time" ma:internalName="ziza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fb598-6c9e-4cc6-889c-8ce32cdbe8e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ziza xmlns="3abae5ff-9670-4c3c-9e4b-0fafae3f886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45DDD3-D80E-4C81-AF68-255D110DB9FB}"/>
</file>

<file path=customXml/itemProps2.xml><?xml version="1.0" encoding="utf-8"?>
<ds:datastoreItem xmlns:ds="http://schemas.openxmlformats.org/officeDocument/2006/customXml" ds:itemID="{4788E8D3-1B93-427E-9D2D-6945EDA8BC4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79204F0-A07E-4CCF-BDE1-FE449C67F8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836</TotalTime>
  <Words>2451</Words>
  <Application>Microsoft Office PowerPoint</Application>
  <PresentationFormat>Widescreen</PresentationFormat>
  <Paragraphs>271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Arial Black</vt:lpstr>
      <vt:lpstr>Calibri</vt:lpstr>
      <vt:lpstr>Freight Text Pro</vt:lpstr>
      <vt:lpstr>Times</vt:lpstr>
      <vt:lpstr>Webdings</vt:lpstr>
      <vt:lpstr>Wingdings</vt:lpstr>
      <vt:lpstr>oag_template_33_58</vt:lpstr>
      <vt:lpstr>Address Confidentiality Program</vt:lpstr>
      <vt:lpstr>Address Confidentiality Program (Slide 1 of  3)</vt:lpstr>
      <vt:lpstr>Address Confidentiality Program (Slide 2 of  3)</vt:lpstr>
      <vt:lpstr>Address Confidentiality Program (Slide 3 of  3) </vt:lpstr>
      <vt:lpstr>Family Violence </vt:lpstr>
      <vt:lpstr>Sexual Assault</vt:lpstr>
      <vt:lpstr>Stalking</vt:lpstr>
      <vt:lpstr> Human Trafficking </vt:lpstr>
      <vt:lpstr>Human Trafficking </vt:lpstr>
      <vt:lpstr>Human Trafficking </vt:lpstr>
      <vt:lpstr>Safety Plan</vt:lpstr>
      <vt:lpstr>ACP Eligibility Requirements</vt:lpstr>
      <vt:lpstr>ACP General Overview</vt:lpstr>
      <vt:lpstr>ACP Application Process (Slide 1 of 3)</vt:lpstr>
      <vt:lpstr>ACP Application Process (Slide 2 of 3) </vt:lpstr>
      <vt:lpstr>ACP Application Process (Slide 3 of 3)</vt:lpstr>
      <vt:lpstr>ACP Participant</vt:lpstr>
      <vt:lpstr>ACP Advocate (Slide 1 of 3)</vt:lpstr>
      <vt:lpstr>ACP Advocate (Slide 2 of 3)</vt:lpstr>
      <vt:lpstr>ACP Advocate (Slide 3 of 3)</vt:lpstr>
      <vt:lpstr>Application Renewal</vt:lpstr>
      <vt:lpstr>Cancellation</vt:lpstr>
      <vt:lpstr>OAG Mandatory Confidential Address Disclosure </vt:lpstr>
      <vt:lpstr>Participant’s Disclosure Request</vt:lpstr>
      <vt:lpstr>Increasing ACP Awareness </vt:lpstr>
      <vt:lpstr>Protecting Residential Address (Slide 1 of 4)</vt:lpstr>
      <vt:lpstr>Protecting Residential Address (Slide 2 of 4)</vt:lpstr>
      <vt:lpstr>Protecting Residential Address (Slide 3 of 4)</vt:lpstr>
      <vt:lpstr>Protecting Residential Address (Slide 4 of 4)</vt:lpstr>
      <vt:lpstr>Sample ACP Card</vt:lpstr>
      <vt:lpstr>ACP and the Court System</vt:lpstr>
      <vt:lpstr>In Summary</vt:lpstr>
      <vt:lpstr>Resources</vt:lpstr>
      <vt:lpstr>For More Information</vt:lpstr>
      <vt:lpstr>Certificate of Participation </vt:lpstr>
    </vt:vector>
  </TitlesOfParts>
  <Company>TX Office of the Attorney General, Admin and Legal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Ingram</dc:creator>
  <cp:lastModifiedBy>Contreras, Doris</cp:lastModifiedBy>
  <cp:revision>185</cp:revision>
  <cp:lastPrinted>2020-02-20T15:29:06Z</cp:lastPrinted>
  <dcterms:created xsi:type="dcterms:W3CDTF">2015-12-16T20:14:07Z</dcterms:created>
  <dcterms:modified xsi:type="dcterms:W3CDTF">2021-02-03T16:59:32Z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0x010100436F4BAC713D424B92111FD2BC5AD825</vt:lpwstr>
  </property>
</Properties>
</file>