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5"/>
  </p:notesMasterIdLst>
  <p:handoutMasterIdLst>
    <p:handoutMasterId r:id="rId66"/>
  </p:handout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9" r:id="rId17"/>
    <p:sldId id="280" r:id="rId18"/>
    <p:sldId id="281" r:id="rId19"/>
    <p:sldId id="282" r:id="rId20"/>
    <p:sldId id="304" r:id="rId21"/>
    <p:sldId id="275" r:id="rId22"/>
    <p:sldId id="283" r:id="rId23"/>
    <p:sldId id="276" r:id="rId24"/>
    <p:sldId id="277" r:id="rId25"/>
    <p:sldId id="278"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7" r:id="rId39"/>
    <p:sldId id="298" r:id="rId40"/>
    <p:sldId id="299" r:id="rId41"/>
    <p:sldId id="301" r:id="rId42"/>
    <p:sldId id="302" r:id="rId43"/>
    <p:sldId id="303" r:id="rId44"/>
    <p:sldId id="306" r:id="rId45"/>
    <p:sldId id="305" r:id="rId46"/>
    <p:sldId id="307" r:id="rId47"/>
    <p:sldId id="308" r:id="rId48"/>
    <p:sldId id="309" r:id="rId49"/>
    <p:sldId id="310" r:id="rId50"/>
    <p:sldId id="311" r:id="rId51"/>
    <p:sldId id="312" r:id="rId52"/>
    <p:sldId id="313" r:id="rId53"/>
    <p:sldId id="314" r:id="rId54"/>
    <p:sldId id="318" r:id="rId55"/>
    <p:sldId id="319" r:id="rId56"/>
    <p:sldId id="323" r:id="rId57"/>
    <p:sldId id="324" r:id="rId58"/>
    <p:sldId id="326" r:id="rId59"/>
    <p:sldId id="327" r:id="rId60"/>
    <p:sldId id="330" r:id="rId61"/>
    <p:sldId id="328" r:id="rId62"/>
    <p:sldId id="329" r:id="rId63"/>
    <p:sldId id="331" r:id="rId6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ne McCleskey" initials="HGM" lastIdx="7" clrIdx="0">
    <p:extLst>
      <p:ext uri="{19B8F6BF-5375-455C-9EA6-DF929625EA0E}">
        <p15:presenceInfo xmlns:p15="http://schemas.microsoft.com/office/powerpoint/2012/main" userId="Gene McCleskey" providerId="None"/>
      </p:ext>
    </p:extLst>
  </p:cmAuthor>
  <p:cmAuthor id="2" name="Karen Martin" initials="KM" lastIdx="8" clrIdx="1">
    <p:extLst>
      <p:ext uri="{19B8F6BF-5375-455C-9EA6-DF929625EA0E}">
        <p15:presenceInfo xmlns:p15="http://schemas.microsoft.com/office/powerpoint/2012/main" userId="S-1-5-21-117478108-1712121169-3969378286-71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94691" autoAdjust="0"/>
  </p:normalViewPr>
  <p:slideViewPr>
    <p:cSldViewPr>
      <p:cViewPr varScale="1">
        <p:scale>
          <a:sx n="114" d="100"/>
          <a:sy n="114" d="100"/>
        </p:scale>
        <p:origin x="1272" y="108"/>
      </p:cViewPr>
      <p:guideLst>
        <p:guide orient="horz" pos="2160"/>
        <p:guide pos="2880"/>
      </p:guideLst>
    </p:cSldViewPr>
  </p:slideViewPr>
  <p:outlineViewPr>
    <p:cViewPr>
      <p:scale>
        <a:sx n="33" d="100"/>
        <a:sy n="33" d="100"/>
      </p:scale>
      <p:origin x="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vl1pPr>
          </a:lstStyle>
          <a:p>
            <a:endParaRPr lang="en-US"/>
          </a:p>
        </p:txBody>
      </p:sp>
      <p:sp>
        <p:nvSpPr>
          <p:cNvPr id="16387"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endParaRPr lang="en-US"/>
          </a:p>
        </p:txBody>
      </p:sp>
      <p:sp>
        <p:nvSpPr>
          <p:cNvPr id="16388"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vl1pPr>
          </a:lstStyle>
          <a:p>
            <a:endParaRPr lang="en-US"/>
          </a:p>
        </p:txBody>
      </p:sp>
      <p:sp>
        <p:nvSpPr>
          <p:cNvPr id="16389"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fld id="{0083E0E4-581A-9946-98DC-599A40B56AEF}" type="slidenum">
              <a:rPr lang="en-US"/>
              <a:pPr/>
              <a:t>‹#›</a:t>
            </a:fld>
            <a:endParaRPr lang="en-US"/>
          </a:p>
        </p:txBody>
      </p:sp>
    </p:spTree>
    <p:extLst>
      <p:ext uri="{BB962C8B-B14F-4D97-AF65-F5344CB8AC3E}">
        <p14:creationId xmlns:p14="http://schemas.microsoft.com/office/powerpoint/2010/main" val="1261301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atin typeface="Arial Black" charset="0"/>
              </a:defRPr>
            </a:lvl1pPr>
          </a:lstStyle>
          <a:p>
            <a:endParaRPr lang="en-US"/>
          </a:p>
        </p:txBody>
      </p:sp>
      <p:sp>
        <p:nvSpPr>
          <p:cNvPr id="18435"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endParaRPr lang="en-US"/>
          </a:p>
        </p:txBody>
      </p:sp>
      <p:sp>
        <p:nvSpPr>
          <p:cNvPr id="81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843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43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vl1pPr>
          </a:lstStyle>
          <a:p>
            <a:endParaRPr lang="en-US"/>
          </a:p>
        </p:txBody>
      </p:sp>
      <p:sp>
        <p:nvSpPr>
          <p:cNvPr id="1843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fld id="{1D47280B-DE67-2547-8301-1F65C76359B9}" type="slidenum">
              <a:rPr lang="en-US"/>
              <a:pPr/>
              <a:t>‹#›</a:t>
            </a:fld>
            <a:endParaRPr lang="en-US"/>
          </a:p>
        </p:txBody>
      </p:sp>
    </p:spTree>
    <p:extLst>
      <p:ext uri="{BB962C8B-B14F-4D97-AF65-F5344CB8AC3E}">
        <p14:creationId xmlns:p14="http://schemas.microsoft.com/office/powerpoint/2010/main" val="932695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80"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5E9F0147-2066-450F-A351-F059D76B9A5D}" type="slidenum">
              <a:rPr lang="en-US" altLang="en-US" sz="1100">
                <a:latin typeface="Arial" charset="0"/>
              </a:rPr>
              <a:pPr/>
              <a:t>2</a:t>
            </a:fld>
            <a:endParaRPr lang="en-US" altLang="en-US" sz="1100" dirty="0">
              <a:latin typeface="Arial" charset="0"/>
            </a:endParaRPr>
          </a:p>
        </p:txBody>
      </p:sp>
    </p:spTree>
    <p:extLst>
      <p:ext uri="{BB962C8B-B14F-4D97-AF65-F5344CB8AC3E}">
        <p14:creationId xmlns:p14="http://schemas.microsoft.com/office/powerpoint/2010/main" val="4241674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53E10397-58C8-4FA7-952F-C10321EC59A9}" type="slidenum">
              <a:rPr lang="en-US" altLang="en-US" sz="1100">
                <a:latin typeface="Arial" charset="0"/>
              </a:rPr>
              <a:pPr/>
              <a:t>14</a:t>
            </a:fld>
            <a:endParaRPr lang="en-US" altLang="en-US" sz="1100" dirty="0">
              <a:latin typeface="Arial" charset="0"/>
            </a:endParaRPr>
          </a:p>
        </p:txBody>
      </p:sp>
    </p:spTree>
    <p:extLst>
      <p:ext uri="{BB962C8B-B14F-4D97-AF65-F5344CB8AC3E}">
        <p14:creationId xmlns:p14="http://schemas.microsoft.com/office/powerpoint/2010/main" val="2640552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 </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C837D23B-8D18-4B1F-984D-3E01B3A47A8B}" type="slidenum">
              <a:rPr lang="en-US" altLang="en-US" sz="1100">
                <a:latin typeface="Arial" charset="0"/>
              </a:rPr>
              <a:pPr/>
              <a:t>15</a:t>
            </a:fld>
            <a:endParaRPr lang="en-US" altLang="en-US" sz="1100" dirty="0">
              <a:latin typeface="Arial" charset="0"/>
            </a:endParaRPr>
          </a:p>
        </p:txBody>
      </p:sp>
    </p:spTree>
    <p:extLst>
      <p:ext uri="{BB962C8B-B14F-4D97-AF65-F5344CB8AC3E}">
        <p14:creationId xmlns:p14="http://schemas.microsoft.com/office/powerpoint/2010/main" val="2684541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3CA1BEEF-0DCE-472D-95A9-D0CD0BDF245E}" type="slidenum">
              <a:rPr lang="en-US" altLang="en-US" sz="1100">
                <a:latin typeface="Arial" charset="0"/>
              </a:rPr>
              <a:pPr/>
              <a:t>22</a:t>
            </a:fld>
            <a:endParaRPr lang="en-US" altLang="en-US" sz="1100" dirty="0">
              <a:latin typeface="Arial" charset="0"/>
            </a:endParaRPr>
          </a:p>
        </p:txBody>
      </p:sp>
    </p:spTree>
    <p:extLst>
      <p:ext uri="{BB962C8B-B14F-4D97-AF65-F5344CB8AC3E}">
        <p14:creationId xmlns:p14="http://schemas.microsoft.com/office/powerpoint/2010/main" val="3384000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B1CE4847-3DAD-472B-83B0-91A5B9036962}" type="slidenum">
              <a:rPr lang="en-US" altLang="en-US" sz="1100">
                <a:latin typeface="Arial" charset="0"/>
              </a:rPr>
              <a:pPr/>
              <a:t>26</a:t>
            </a:fld>
            <a:endParaRPr lang="en-US" altLang="en-US" sz="1100" dirty="0">
              <a:latin typeface="Arial" charset="0"/>
            </a:endParaRPr>
          </a:p>
        </p:txBody>
      </p:sp>
    </p:spTree>
    <p:extLst>
      <p:ext uri="{BB962C8B-B14F-4D97-AF65-F5344CB8AC3E}">
        <p14:creationId xmlns:p14="http://schemas.microsoft.com/office/powerpoint/2010/main" val="1835839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1762B46C-6930-4C15-85B3-E8DE3DFC5A2F}" type="slidenum">
              <a:rPr lang="en-US" altLang="en-US" sz="1100">
                <a:latin typeface="Arial" charset="0"/>
              </a:rPr>
              <a:pPr/>
              <a:t>33</a:t>
            </a:fld>
            <a:endParaRPr lang="en-US" altLang="en-US" sz="1100" dirty="0">
              <a:latin typeface="Arial" charset="0"/>
            </a:endParaRPr>
          </a:p>
        </p:txBody>
      </p:sp>
    </p:spTree>
    <p:extLst>
      <p:ext uri="{BB962C8B-B14F-4D97-AF65-F5344CB8AC3E}">
        <p14:creationId xmlns:p14="http://schemas.microsoft.com/office/powerpoint/2010/main" val="670021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EF129EB1-0601-4ABD-B9D9-4FDE5B014D34}" type="slidenum">
              <a:rPr lang="en-US" altLang="en-US" sz="1100">
                <a:latin typeface="Arial" charset="0"/>
              </a:rPr>
              <a:pPr/>
              <a:t>36</a:t>
            </a:fld>
            <a:endParaRPr lang="en-US" altLang="en-US" sz="1100" dirty="0">
              <a:latin typeface="Arial" charset="0"/>
            </a:endParaRPr>
          </a:p>
        </p:txBody>
      </p:sp>
    </p:spTree>
    <p:extLst>
      <p:ext uri="{BB962C8B-B14F-4D97-AF65-F5344CB8AC3E}">
        <p14:creationId xmlns:p14="http://schemas.microsoft.com/office/powerpoint/2010/main" val="1442223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7D12688F-4931-486E-82C3-0E5C9D0947B1}" type="slidenum">
              <a:rPr lang="en-US" altLang="en-US" sz="1100">
                <a:latin typeface="Arial" charset="0"/>
              </a:rPr>
              <a:pPr/>
              <a:t>38</a:t>
            </a:fld>
            <a:endParaRPr lang="en-US" altLang="en-US" sz="1100" dirty="0">
              <a:latin typeface="Arial" charset="0"/>
            </a:endParaRPr>
          </a:p>
        </p:txBody>
      </p:sp>
    </p:spTree>
    <p:extLst>
      <p:ext uri="{BB962C8B-B14F-4D97-AF65-F5344CB8AC3E}">
        <p14:creationId xmlns:p14="http://schemas.microsoft.com/office/powerpoint/2010/main" val="1894399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51F933FC-7A5D-4C75-9C77-285DA1989677}" type="slidenum">
              <a:rPr lang="en-US" altLang="en-US" sz="1100">
                <a:latin typeface="Arial" charset="0"/>
              </a:rPr>
              <a:pPr/>
              <a:t>40</a:t>
            </a:fld>
            <a:endParaRPr lang="en-US" altLang="en-US" sz="1100" dirty="0">
              <a:latin typeface="Arial" charset="0"/>
            </a:endParaRPr>
          </a:p>
        </p:txBody>
      </p:sp>
    </p:spTree>
    <p:extLst>
      <p:ext uri="{BB962C8B-B14F-4D97-AF65-F5344CB8AC3E}">
        <p14:creationId xmlns:p14="http://schemas.microsoft.com/office/powerpoint/2010/main" val="1813859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F52F5AAC-65A2-43A1-8F52-C6692836A9B6}" type="slidenum">
              <a:rPr lang="en-US" altLang="en-US" sz="1100">
                <a:latin typeface="Arial" charset="0"/>
              </a:rPr>
              <a:pPr/>
              <a:t>41</a:t>
            </a:fld>
            <a:endParaRPr lang="en-US" altLang="en-US" sz="1100" dirty="0">
              <a:latin typeface="Arial" charset="0"/>
            </a:endParaRPr>
          </a:p>
        </p:txBody>
      </p:sp>
    </p:spTree>
    <p:extLst>
      <p:ext uri="{BB962C8B-B14F-4D97-AF65-F5344CB8AC3E}">
        <p14:creationId xmlns:p14="http://schemas.microsoft.com/office/powerpoint/2010/main" val="1350906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EF3EC487-A757-44B5-94EC-8484C7AFAA5C}" type="slidenum">
              <a:rPr lang="en-US" altLang="en-US" sz="1100">
                <a:latin typeface="Arial" charset="0"/>
              </a:rPr>
              <a:pPr/>
              <a:t>42</a:t>
            </a:fld>
            <a:endParaRPr lang="en-US" altLang="en-US" sz="1100" dirty="0">
              <a:latin typeface="Arial" charset="0"/>
            </a:endParaRPr>
          </a:p>
        </p:txBody>
      </p:sp>
    </p:spTree>
    <p:extLst>
      <p:ext uri="{BB962C8B-B14F-4D97-AF65-F5344CB8AC3E}">
        <p14:creationId xmlns:p14="http://schemas.microsoft.com/office/powerpoint/2010/main" val="419409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2E17EC1B-32D8-4CBA-A07E-6BB98F8D5A7B}" type="slidenum">
              <a:rPr lang="en-US" altLang="en-US" sz="1100">
                <a:latin typeface="Arial" charset="0"/>
              </a:rPr>
              <a:pPr/>
              <a:t>3</a:t>
            </a:fld>
            <a:endParaRPr lang="en-US" altLang="en-US" sz="1100" dirty="0">
              <a:latin typeface="Arial" charset="0"/>
            </a:endParaRPr>
          </a:p>
        </p:txBody>
      </p:sp>
    </p:spTree>
    <p:extLst>
      <p:ext uri="{BB962C8B-B14F-4D97-AF65-F5344CB8AC3E}">
        <p14:creationId xmlns:p14="http://schemas.microsoft.com/office/powerpoint/2010/main" val="4137108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420AFAF5-5091-4962-9C2F-243EA532FA79}" type="slidenum">
              <a:rPr lang="en-US" altLang="en-US" sz="1100">
                <a:latin typeface="Arial" charset="0"/>
              </a:rPr>
              <a:pPr/>
              <a:t>46</a:t>
            </a:fld>
            <a:endParaRPr lang="en-US" altLang="en-US" sz="1100" dirty="0">
              <a:latin typeface="Arial" charset="0"/>
            </a:endParaRPr>
          </a:p>
        </p:txBody>
      </p:sp>
    </p:spTree>
    <p:extLst>
      <p:ext uri="{BB962C8B-B14F-4D97-AF65-F5344CB8AC3E}">
        <p14:creationId xmlns:p14="http://schemas.microsoft.com/office/powerpoint/2010/main" val="1616407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3AAB8793-6ABD-4E32-A982-99A6E9D15714}" type="slidenum">
              <a:rPr lang="en-US" altLang="en-US" sz="1100">
                <a:latin typeface="Arial" charset="0"/>
              </a:rPr>
              <a:pPr/>
              <a:t>49</a:t>
            </a:fld>
            <a:endParaRPr lang="en-US" altLang="en-US" sz="1100" dirty="0">
              <a:latin typeface="Arial" charset="0"/>
            </a:endParaRPr>
          </a:p>
        </p:txBody>
      </p:sp>
    </p:spTree>
    <p:extLst>
      <p:ext uri="{BB962C8B-B14F-4D97-AF65-F5344CB8AC3E}">
        <p14:creationId xmlns:p14="http://schemas.microsoft.com/office/powerpoint/2010/main" val="843891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3AAB8793-6ABD-4E32-A982-99A6E9D15714}" type="slidenum">
              <a:rPr lang="en-US" altLang="en-US" sz="1100">
                <a:latin typeface="Arial" charset="0"/>
              </a:rPr>
              <a:pPr/>
              <a:t>50</a:t>
            </a:fld>
            <a:endParaRPr lang="en-US" altLang="en-US" sz="1100" dirty="0">
              <a:latin typeface="Arial" charset="0"/>
            </a:endParaRPr>
          </a:p>
        </p:txBody>
      </p:sp>
    </p:spTree>
    <p:extLst>
      <p:ext uri="{BB962C8B-B14F-4D97-AF65-F5344CB8AC3E}">
        <p14:creationId xmlns:p14="http://schemas.microsoft.com/office/powerpoint/2010/main" val="6162319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3AAB8793-6ABD-4E32-A982-99A6E9D15714}" type="slidenum">
              <a:rPr lang="en-US" altLang="en-US" sz="1100">
                <a:latin typeface="Arial" charset="0"/>
              </a:rPr>
              <a:pPr/>
              <a:t>51</a:t>
            </a:fld>
            <a:endParaRPr lang="en-US" altLang="en-US" sz="1100" dirty="0">
              <a:latin typeface="Arial" charset="0"/>
            </a:endParaRPr>
          </a:p>
        </p:txBody>
      </p:sp>
    </p:spTree>
    <p:extLst>
      <p:ext uri="{BB962C8B-B14F-4D97-AF65-F5344CB8AC3E}">
        <p14:creationId xmlns:p14="http://schemas.microsoft.com/office/powerpoint/2010/main" val="1334387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8782CE02-69E3-4745-A659-3492DD95DA1C}" type="slidenum">
              <a:rPr lang="en-US" altLang="en-US" sz="1100">
                <a:latin typeface="Arial" charset="0"/>
              </a:rPr>
              <a:pPr/>
              <a:t>52</a:t>
            </a:fld>
            <a:endParaRPr lang="en-US" altLang="en-US" sz="1100" dirty="0">
              <a:latin typeface="Arial" charset="0"/>
            </a:endParaRPr>
          </a:p>
        </p:txBody>
      </p:sp>
    </p:spTree>
    <p:extLst>
      <p:ext uri="{BB962C8B-B14F-4D97-AF65-F5344CB8AC3E}">
        <p14:creationId xmlns:p14="http://schemas.microsoft.com/office/powerpoint/2010/main" val="4026176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3AAB8793-6ABD-4E32-A982-99A6E9D15714}" type="slidenum">
              <a:rPr lang="en-US" altLang="en-US" sz="1100">
                <a:latin typeface="Arial" charset="0"/>
              </a:rPr>
              <a:pPr/>
              <a:t>53</a:t>
            </a:fld>
            <a:endParaRPr lang="en-US" altLang="en-US" sz="1100" dirty="0">
              <a:latin typeface="Arial" charset="0"/>
            </a:endParaRPr>
          </a:p>
        </p:txBody>
      </p:sp>
    </p:spTree>
    <p:extLst>
      <p:ext uri="{BB962C8B-B14F-4D97-AF65-F5344CB8AC3E}">
        <p14:creationId xmlns:p14="http://schemas.microsoft.com/office/powerpoint/2010/main" val="7065623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1058DA0A-C312-43E0-B7D0-F341206A00FB}" type="slidenum">
              <a:rPr lang="en-US" altLang="en-US" sz="1100">
                <a:latin typeface="Arial" charset="0"/>
              </a:rPr>
              <a:pPr/>
              <a:t>56</a:t>
            </a:fld>
            <a:endParaRPr lang="en-US" altLang="en-US" sz="1100" dirty="0">
              <a:latin typeface="Arial" charset="0"/>
            </a:endParaRPr>
          </a:p>
        </p:txBody>
      </p:sp>
    </p:spTree>
    <p:extLst>
      <p:ext uri="{BB962C8B-B14F-4D97-AF65-F5344CB8AC3E}">
        <p14:creationId xmlns:p14="http://schemas.microsoft.com/office/powerpoint/2010/main" val="23872170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3438C341-0A7A-4169-BBE0-5A567D2C4812}" type="slidenum">
              <a:rPr lang="en-US" altLang="en-US" sz="1100">
                <a:latin typeface="Arial" charset="0"/>
              </a:rPr>
              <a:pPr/>
              <a:t>60</a:t>
            </a:fld>
            <a:endParaRPr lang="en-US" altLang="en-US" sz="1100" dirty="0">
              <a:latin typeface="Arial" charset="0"/>
            </a:endParaRPr>
          </a:p>
        </p:txBody>
      </p:sp>
    </p:spTree>
    <p:extLst>
      <p:ext uri="{BB962C8B-B14F-4D97-AF65-F5344CB8AC3E}">
        <p14:creationId xmlns:p14="http://schemas.microsoft.com/office/powerpoint/2010/main" val="820933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203AE067-7843-4E09-8242-0914523BE362}" type="slidenum">
              <a:rPr lang="en-US" altLang="en-US" sz="1100">
                <a:latin typeface="Arial" charset="0"/>
              </a:rPr>
              <a:pPr/>
              <a:t>4</a:t>
            </a:fld>
            <a:endParaRPr lang="en-US" altLang="en-US" sz="1100" dirty="0">
              <a:latin typeface="Arial" charset="0"/>
            </a:endParaRPr>
          </a:p>
        </p:txBody>
      </p:sp>
    </p:spTree>
    <p:extLst>
      <p:ext uri="{BB962C8B-B14F-4D97-AF65-F5344CB8AC3E}">
        <p14:creationId xmlns:p14="http://schemas.microsoft.com/office/powerpoint/2010/main" val="949302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a:p>
            <a:endParaRPr lang="en-US" altLang="en-US" dirty="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7B75B2DB-C5ED-4D50-9E05-750AF93C5B67}" type="slidenum">
              <a:rPr lang="en-US" altLang="en-US" sz="1100">
                <a:latin typeface="Arial" charset="0"/>
              </a:rPr>
              <a:pPr/>
              <a:t>5</a:t>
            </a:fld>
            <a:endParaRPr lang="en-US" altLang="en-US" sz="1100" dirty="0">
              <a:latin typeface="Arial" charset="0"/>
            </a:endParaRPr>
          </a:p>
        </p:txBody>
      </p:sp>
    </p:spTree>
    <p:extLst>
      <p:ext uri="{BB962C8B-B14F-4D97-AF65-F5344CB8AC3E}">
        <p14:creationId xmlns:p14="http://schemas.microsoft.com/office/powerpoint/2010/main" val="990498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a:p>
            <a:endParaRPr lang="en-US" altLang="en-US" dirty="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8B18DE32-E65F-45A5-869E-813689EDB642}" type="slidenum">
              <a:rPr lang="en-US" altLang="en-US" sz="1100">
                <a:latin typeface="Arial" charset="0"/>
              </a:rPr>
              <a:pPr/>
              <a:t>9</a:t>
            </a:fld>
            <a:endParaRPr lang="en-US" altLang="en-US" sz="1100" dirty="0">
              <a:latin typeface="Arial" charset="0"/>
            </a:endParaRPr>
          </a:p>
        </p:txBody>
      </p:sp>
    </p:spTree>
    <p:extLst>
      <p:ext uri="{BB962C8B-B14F-4D97-AF65-F5344CB8AC3E}">
        <p14:creationId xmlns:p14="http://schemas.microsoft.com/office/powerpoint/2010/main" val="4038862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12D4E71F-8377-4F82-B665-72B4DB8F929D}" type="slidenum">
              <a:rPr lang="en-US" altLang="en-US" sz="1100">
                <a:latin typeface="Arial" charset="0"/>
              </a:rPr>
              <a:pPr/>
              <a:t>10</a:t>
            </a:fld>
            <a:endParaRPr lang="en-US" altLang="en-US" sz="1100" dirty="0">
              <a:latin typeface="Arial" charset="0"/>
            </a:endParaRPr>
          </a:p>
        </p:txBody>
      </p:sp>
    </p:spTree>
    <p:extLst>
      <p:ext uri="{BB962C8B-B14F-4D97-AF65-F5344CB8AC3E}">
        <p14:creationId xmlns:p14="http://schemas.microsoft.com/office/powerpoint/2010/main" val="574733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D29778C9-26E5-46C4-A183-DE610CA62033}" type="slidenum">
              <a:rPr lang="en-US" altLang="en-US" sz="1100">
                <a:latin typeface="Arial" charset="0"/>
              </a:rPr>
              <a:pPr/>
              <a:t>11</a:t>
            </a:fld>
            <a:endParaRPr lang="en-US" altLang="en-US" sz="1100" dirty="0">
              <a:latin typeface="Arial" charset="0"/>
            </a:endParaRPr>
          </a:p>
        </p:txBody>
      </p:sp>
    </p:spTree>
    <p:extLst>
      <p:ext uri="{BB962C8B-B14F-4D97-AF65-F5344CB8AC3E}">
        <p14:creationId xmlns:p14="http://schemas.microsoft.com/office/powerpoint/2010/main" val="3615447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6B7E3504-0448-4728-8934-FF3A0BFA893D}" type="slidenum">
              <a:rPr lang="en-US" altLang="en-US" sz="1100">
                <a:latin typeface="Arial" charset="0"/>
              </a:rPr>
              <a:pPr/>
              <a:t>12</a:t>
            </a:fld>
            <a:endParaRPr lang="en-US" altLang="en-US" sz="1100" dirty="0">
              <a:latin typeface="Arial" charset="0"/>
            </a:endParaRPr>
          </a:p>
        </p:txBody>
      </p:sp>
    </p:spTree>
    <p:extLst>
      <p:ext uri="{BB962C8B-B14F-4D97-AF65-F5344CB8AC3E}">
        <p14:creationId xmlns:p14="http://schemas.microsoft.com/office/powerpoint/2010/main" val="2538164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330">
              <a:defRPr sz="2300">
                <a:solidFill>
                  <a:schemeClr val="tx1"/>
                </a:solidFill>
                <a:latin typeface="Times" charset="0"/>
              </a:defRPr>
            </a:lvl1pPr>
            <a:lvl2pPr marL="716108" indent="-275427" defTabSz="930330">
              <a:defRPr sz="2300">
                <a:solidFill>
                  <a:schemeClr val="tx1"/>
                </a:solidFill>
                <a:latin typeface="Times" charset="0"/>
              </a:defRPr>
            </a:lvl2pPr>
            <a:lvl3pPr marL="1101706" indent="-220341" defTabSz="930330">
              <a:defRPr sz="2300">
                <a:solidFill>
                  <a:schemeClr val="tx1"/>
                </a:solidFill>
                <a:latin typeface="Times" charset="0"/>
              </a:defRPr>
            </a:lvl3pPr>
            <a:lvl4pPr marL="1542388" indent="-220341" defTabSz="930330">
              <a:defRPr sz="2300">
                <a:solidFill>
                  <a:schemeClr val="tx1"/>
                </a:solidFill>
                <a:latin typeface="Times" charset="0"/>
              </a:defRPr>
            </a:lvl4pPr>
            <a:lvl5pPr marL="1983071" indent="-220341" defTabSz="930330">
              <a:defRPr sz="2300">
                <a:solidFill>
                  <a:schemeClr val="tx1"/>
                </a:solidFill>
                <a:latin typeface="Times" charset="0"/>
              </a:defRPr>
            </a:lvl5pPr>
            <a:lvl6pPr marL="2423753" indent="-220341" defTabSz="930330" eaLnBrk="0" fontAlgn="base" hangingPunct="0">
              <a:spcBef>
                <a:spcPct val="0"/>
              </a:spcBef>
              <a:spcAft>
                <a:spcPct val="0"/>
              </a:spcAft>
              <a:defRPr sz="2300">
                <a:solidFill>
                  <a:schemeClr val="tx1"/>
                </a:solidFill>
                <a:latin typeface="Times" charset="0"/>
              </a:defRPr>
            </a:lvl6pPr>
            <a:lvl7pPr marL="2864435" indent="-220341" defTabSz="930330" eaLnBrk="0" fontAlgn="base" hangingPunct="0">
              <a:spcBef>
                <a:spcPct val="0"/>
              </a:spcBef>
              <a:spcAft>
                <a:spcPct val="0"/>
              </a:spcAft>
              <a:defRPr sz="2300">
                <a:solidFill>
                  <a:schemeClr val="tx1"/>
                </a:solidFill>
                <a:latin typeface="Times" charset="0"/>
              </a:defRPr>
            </a:lvl7pPr>
            <a:lvl8pPr marL="3305117" indent="-220341" defTabSz="930330" eaLnBrk="0" fontAlgn="base" hangingPunct="0">
              <a:spcBef>
                <a:spcPct val="0"/>
              </a:spcBef>
              <a:spcAft>
                <a:spcPct val="0"/>
              </a:spcAft>
              <a:defRPr sz="2300">
                <a:solidFill>
                  <a:schemeClr val="tx1"/>
                </a:solidFill>
                <a:latin typeface="Times" charset="0"/>
              </a:defRPr>
            </a:lvl8pPr>
            <a:lvl9pPr marL="3745800" indent="-220341" defTabSz="930330" eaLnBrk="0" fontAlgn="base" hangingPunct="0">
              <a:spcBef>
                <a:spcPct val="0"/>
              </a:spcBef>
              <a:spcAft>
                <a:spcPct val="0"/>
              </a:spcAft>
              <a:defRPr sz="2300">
                <a:solidFill>
                  <a:schemeClr val="tx1"/>
                </a:solidFill>
                <a:latin typeface="Times" charset="0"/>
              </a:defRPr>
            </a:lvl9pPr>
          </a:lstStyle>
          <a:p>
            <a:fld id="{660391B4-F1A5-485C-8A95-740BBD4AFB59}" type="slidenum">
              <a:rPr lang="en-US" altLang="en-US" sz="1100">
                <a:latin typeface="Arial" charset="0"/>
              </a:rPr>
              <a:pPr/>
              <a:t>13</a:t>
            </a:fld>
            <a:endParaRPr lang="en-US" altLang="en-US" sz="1100" dirty="0">
              <a:latin typeface="Arial" charset="0"/>
            </a:endParaRPr>
          </a:p>
        </p:txBody>
      </p:sp>
    </p:spTree>
    <p:extLst>
      <p:ext uri="{BB962C8B-B14F-4D97-AF65-F5344CB8AC3E}">
        <p14:creationId xmlns:p14="http://schemas.microsoft.com/office/powerpoint/2010/main" val="4100068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381000" y="2566435"/>
            <a:ext cx="8305800" cy="628377"/>
          </a:xfrm>
        </p:spPr>
        <p:txBody>
          <a:bodyPr/>
          <a:lstStyle>
            <a:lvl1pPr algn="ctr">
              <a:defRPr sz="3800" b="1" i="0">
                <a:solidFill>
                  <a:schemeClr val="tx1"/>
                </a:solidFill>
                <a:latin typeface="Arial"/>
                <a:cs typeface="Arial"/>
              </a:defRPr>
            </a:lvl1pPr>
          </a:lstStyle>
          <a:p>
            <a:r>
              <a:rPr lang="en-US" dirty="0"/>
              <a:t>Click to Edit Master Title</a:t>
            </a:r>
          </a:p>
        </p:txBody>
      </p:sp>
      <p:sp>
        <p:nvSpPr>
          <p:cNvPr id="3075" name="Rectangle 3"/>
          <p:cNvSpPr>
            <a:spLocks noGrp="1" noChangeArrowheads="1"/>
          </p:cNvSpPr>
          <p:nvPr>
            <p:ph type="subTitle" idx="1"/>
          </p:nvPr>
        </p:nvSpPr>
        <p:spPr>
          <a:xfrm>
            <a:off x="381000" y="4191000"/>
            <a:ext cx="8305800" cy="361637"/>
          </a:xfrm>
        </p:spPr>
        <p:txBody>
          <a:bodyPr anchor="ctr">
            <a:spAutoFit/>
          </a:bodyPr>
          <a:lstStyle>
            <a:lvl1pPr marL="0" indent="0" algn="ctr">
              <a:lnSpc>
                <a:spcPct val="80000"/>
              </a:lnSpc>
              <a:buFont typeface="Webdings" pitchFamily="80" charset="2"/>
              <a:buNone/>
              <a:defRPr/>
            </a:lvl1pPr>
          </a:lstStyle>
          <a:p>
            <a:r>
              <a:rPr lang="en-US"/>
              <a:t>Click to edit Master subtitle style</a:t>
            </a:r>
            <a:endParaRPr lang="en-US" dirty="0"/>
          </a:p>
        </p:txBody>
      </p:sp>
      <p:sp>
        <p:nvSpPr>
          <p:cNvPr id="5" name="Rectangle 4"/>
          <p:cNvSpPr>
            <a:spLocks noGrp="1" noChangeArrowheads="1"/>
          </p:cNvSpPr>
          <p:nvPr>
            <p:ph type="dt" sz="half" idx="10"/>
          </p:nvPr>
        </p:nvSpPr>
        <p:spPr>
          <a:xfrm>
            <a:off x="381000" y="6248400"/>
            <a:ext cx="1905000" cy="457200"/>
          </a:xfrm>
        </p:spPr>
        <p:txBody>
          <a:bodyPr/>
          <a:lstStyle>
            <a:lvl1pPr>
              <a:defRPr/>
            </a:lvl1pPr>
          </a:lstStyle>
          <a:p>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a:xfrm>
            <a:off x="6781800" y="6248400"/>
            <a:ext cx="1905000" cy="457200"/>
          </a:xfrm>
        </p:spPr>
        <p:txBody>
          <a:bodyPr/>
          <a:lstStyle>
            <a:lvl1pPr>
              <a:defRPr>
                <a:latin typeface="Arial" charset="0"/>
              </a:defRPr>
            </a:lvl1pPr>
          </a:lstStyle>
          <a:p>
            <a:fld id="{5484423F-7640-9C40-82AF-A5F182BD6B07}" type="slidenum">
              <a:rPr lang="en-US"/>
              <a:pPr/>
              <a:t>‹#›</a:t>
            </a:fld>
            <a:endParaRPr lang="en-US"/>
          </a:p>
        </p:txBody>
      </p:sp>
      <p:pic>
        <p:nvPicPr>
          <p:cNvPr id="3" name="Picture 2" descr="OAG_PPT_banner.jpg" title="Banner graphic for the Attorney General of Texas Ken Paxto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19758"/>
          </a:xfrm>
          <a:prstGeom prst="rect">
            <a:avLst/>
          </a:prstGeom>
        </p:spPr>
      </p:pic>
    </p:spTree>
    <p:extLst>
      <p:ext uri="{BB962C8B-B14F-4D97-AF65-F5344CB8AC3E}">
        <p14:creationId xmlns:p14="http://schemas.microsoft.com/office/powerpoint/2010/main" val="393338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3"/>
          <p:cNvSpPr>
            <a:spLocks noGrp="1" noChangeArrowheads="1"/>
          </p:cNvSpPr>
          <p:nvPr>
            <p:ph type="dt" sz="half"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3789F3DE-3E23-384B-A4A0-F9C27F12F954}" type="slidenum">
              <a:rPr lang="en-US"/>
              <a:pPr/>
              <a:t>‹#›</a:t>
            </a:fld>
            <a:endParaRPr lang="en-US"/>
          </a:p>
        </p:txBody>
      </p:sp>
      <p:sp>
        <p:nvSpPr>
          <p:cNvPr id="9" name="Title 8"/>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7590936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91D6BFB-A247-5B46-B261-068DB9C5A6AC}" type="slidenum">
              <a:rPr lang="en-US" smtClean="0"/>
              <a:pPr/>
              <a:t>‹#›</a:t>
            </a:fld>
            <a:endParaRPr lang="en-US"/>
          </a:p>
        </p:txBody>
      </p:sp>
    </p:spTree>
    <p:extLst>
      <p:ext uri="{BB962C8B-B14F-4D97-AF65-F5344CB8AC3E}">
        <p14:creationId xmlns:p14="http://schemas.microsoft.com/office/powerpoint/2010/main" val="185594031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9" name="Rectangle 12"/>
          <p:cNvSpPr>
            <a:spLocks noGrp="1" noChangeArrowheads="1"/>
          </p:cNvSpPr>
          <p:nvPr>
            <p:ph type="body" idx="1"/>
          </p:nvPr>
        </p:nvSpPr>
        <p:spPr bwMode="auto">
          <a:xfrm>
            <a:off x="685800" y="1371600"/>
            <a:ext cx="77724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7" name="Rectangle 13"/>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endParaRPr lang="en-US"/>
          </a:p>
        </p:txBody>
      </p:sp>
      <p:sp>
        <p:nvSpPr>
          <p:cNvPr id="1038" name="Rectangle 1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a:p>
        </p:txBody>
      </p:sp>
      <p:sp>
        <p:nvSpPr>
          <p:cNvPr id="1039" name="Rectangle 1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B91D6BFB-A247-5B46-B261-068DB9C5A6AC}" type="slidenum">
              <a:rPr lang="en-US"/>
              <a:pPr/>
              <a:t>‹#›</a:t>
            </a:fld>
            <a:endParaRPr lang="en-US"/>
          </a:p>
        </p:txBody>
      </p:sp>
      <p:pic>
        <p:nvPicPr>
          <p:cNvPr id="2" name="Picture 1" descr="OAG_PPT_banner_pages.jpg" title="Graphic banner containing the official Texas seal for the Office of the Attorney General"/>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919758"/>
          </a:xfrm>
          <a:prstGeom prst="rect">
            <a:avLst/>
          </a:prstGeom>
        </p:spPr>
      </p:pic>
      <p:sp>
        <p:nvSpPr>
          <p:cNvPr id="1028" name="Rectangle 11"/>
          <p:cNvSpPr>
            <a:spLocks noGrp="1" noChangeArrowheads="1"/>
          </p:cNvSpPr>
          <p:nvPr>
            <p:ph type="title"/>
          </p:nvPr>
        </p:nvSpPr>
        <p:spPr bwMode="auto">
          <a:xfrm>
            <a:off x="1295400" y="198487"/>
            <a:ext cx="7162800" cy="487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57" r:id="rId2"/>
    <p:sldLayoutId id="2147483662" r:id="rId3"/>
  </p:sldLayoutIdLst>
  <p:txStyles>
    <p:titleStyle>
      <a:lvl1pPr algn="l" rtl="0" eaLnBrk="1" fontAlgn="base" hangingPunct="1">
        <a:lnSpc>
          <a:spcPct val="90000"/>
        </a:lnSpc>
        <a:spcBef>
          <a:spcPct val="0"/>
        </a:spcBef>
        <a:spcAft>
          <a:spcPct val="0"/>
        </a:spcAft>
        <a:defRPr sz="2800" b="1">
          <a:solidFill>
            <a:srgbClr val="FFFFFF"/>
          </a:solidFill>
          <a:latin typeface="Arial"/>
          <a:ea typeface="ＭＳ Ｐゴシック" charset="0"/>
          <a:cs typeface="Arial"/>
        </a:defRPr>
      </a:lvl1pPr>
      <a:lvl2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2pPr>
      <a:lvl3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3pPr>
      <a:lvl4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4pPr>
      <a:lvl5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5pPr>
      <a:lvl6pPr marL="457200" algn="l" rtl="0" eaLnBrk="1" fontAlgn="base" hangingPunct="1">
        <a:lnSpc>
          <a:spcPct val="80000"/>
        </a:lnSpc>
        <a:spcBef>
          <a:spcPct val="0"/>
        </a:spcBef>
        <a:spcAft>
          <a:spcPct val="0"/>
        </a:spcAft>
        <a:defRPr sz="2800">
          <a:solidFill>
            <a:srgbClr val="FFFFFF"/>
          </a:solidFill>
          <a:latin typeface="Arial Black" pitchFamily="80" charset="0"/>
        </a:defRPr>
      </a:lvl6pPr>
      <a:lvl7pPr marL="914400" algn="l" rtl="0" eaLnBrk="1" fontAlgn="base" hangingPunct="1">
        <a:lnSpc>
          <a:spcPct val="80000"/>
        </a:lnSpc>
        <a:spcBef>
          <a:spcPct val="0"/>
        </a:spcBef>
        <a:spcAft>
          <a:spcPct val="0"/>
        </a:spcAft>
        <a:defRPr sz="2800">
          <a:solidFill>
            <a:srgbClr val="FFFFFF"/>
          </a:solidFill>
          <a:latin typeface="Arial Black" pitchFamily="80" charset="0"/>
        </a:defRPr>
      </a:lvl7pPr>
      <a:lvl8pPr marL="1371600" algn="l" rtl="0" eaLnBrk="1" fontAlgn="base" hangingPunct="1">
        <a:lnSpc>
          <a:spcPct val="80000"/>
        </a:lnSpc>
        <a:spcBef>
          <a:spcPct val="0"/>
        </a:spcBef>
        <a:spcAft>
          <a:spcPct val="0"/>
        </a:spcAft>
        <a:defRPr sz="2800">
          <a:solidFill>
            <a:srgbClr val="FFFFFF"/>
          </a:solidFill>
          <a:latin typeface="Arial Black" pitchFamily="80" charset="0"/>
        </a:defRPr>
      </a:lvl8pPr>
      <a:lvl9pPr marL="1828800" algn="l" rtl="0" eaLnBrk="1" fontAlgn="base" hangingPunct="1">
        <a:lnSpc>
          <a:spcPct val="80000"/>
        </a:lnSpc>
        <a:spcBef>
          <a:spcPct val="0"/>
        </a:spcBef>
        <a:spcAft>
          <a:spcPct val="0"/>
        </a:spcAft>
        <a:defRPr sz="2800">
          <a:solidFill>
            <a:srgbClr val="FFFFFF"/>
          </a:solidFill>
          <a:latin typeface="Arial Black" pitchFamily="80" charset="0"/>
        </a:defRPr>
      </a:lvl9pPr>
    </p:titleStyle>
    <p:bodyStyle>
      <a:lvl1pPr marL="457200" indent="-457200" algn="l" rtl="0" eaLnBrk="1" fontAlgn="base" hangingPunct="1">
        <a:lnSpc>
          <a:spcPct val="90000"/>
        </a:lnSpc>
        <a:spcBef>
          <a:spcPct val="20000"/>
        </a:spcBef>
        <a:spcAft>
          <a:spcPct val="0"/>
        </a:spcAft>
        <a:buFont typeface="Webdings" charset="0"/>
        <a:buChar char="4"/>
        <a:defRPr sz="2100">
          <a:solidFill>
            <a:schemeClr val="tx1"/>
          </a:solidFill>
          <a:latin typeface="+mn-lt"/>
          <a:ea typeface="ＭＳ Ｐゴシック" charset="0"/>
          <a:cs typeface="ＭＳ Ｐゴシック" charset="0"/>
        </a:defRPr>
      </a:lvl1pPr>
      <a:lvl2pPr marL="914400" indent="-457200" algn="l" rtl="0" eaLnBrk="1" fontAlgn="base" hangingPunct="1">
        <a:lnSpc>
          <a:spcPct val="90000"/>
        </a:lnSpc>
        <a:spcBef>
          <a:spcPct val="20000"/>
        </a:spcBef>
        <a:spcAft>
          <a:spcPct val="0"/>
        </a:spcAft>
        <a:buFont typeface="Times" charset="0"/>
        <a:buChar char="•"/>
        <a:defRPr sz="2100">
          <a:solidFill>
            <a:schemeClr val="tx1"/>
          </a:solidFill>
          <a:latin typeface="+mn-lt"/>
          <a:ea typeface="ＭＳ Ｐゴシック" pitchFamily="80" charset="-128"/>
        </a:defRPr>
      </a:lvl2pPr>
      <a:lvl3pPr marL="1371600" indent="-457200" algn="l" rtl="0" eaLnBrk="1" fontAlgn="base" hangingPunct="1">
        <a:lnSpc>
          <a:spcPct val="90000"/>
        </a:lnSpc>
        <a:spcBef>
          <a:spcPct val="20000"/>
        </a:spcBef>
        <a:spcAft>
          <a:spcPct val="0"/>
        </a:spcAft>
        <a:buFont typeface="Wingdings" charset="0"/>
        <a:buChar char="§"/>
        <a:defRPr sz="2100">
          <a:solidFill>
            <a:schemeClr val="tx1"/>
          </a:solidFill>
          <a:latin typeface="+mn-lt"/>
          <a:ea typeface="ＭＳ Ｐゴシック" pitchFamily="80" charset="-128"/>
        </a:defRPr>
      </a:lvl3pPr>
      <a:lvl4pPr marL="1828800" indent="-457200" algn="l" rtl="0" eaLnBrk="1" fontAlgn="base" hangingPunct="1">
        <a:lnSpc>
          <a:spcPct val="90000"/>
        </a:lnSpc>
        <a:spcBef>
          <a:spcPct val="20000"/>
        </a:spcBef>
        <a:spcAft>
          <a:spcPct val="0"/>
        </a:spcAft>
        <a:buFont typeface="Times" charset="0"/>
        <a:buChar char="•"/>
        <a:defRPr sz="2100">
          <a:solidFill>
            <a:schemeClr val="tx1"/>
          </a:solidFill>
          <a:latin typeface="+mn-lt"/>
          <a:ea typeface="ＭＳ Ｐゴシック" pitchFamily="80" charset="-128"/>
        </a:defRPr>
      </a:lvl4pPr>
      <a:lvl5pPr marL="2286000" indent="-457200" algn="l" rtl="0" eaLnBrk="1" fontAlgn="base" hangingPunct="1">
        <a:lnSpc>
          <a:spcPct val="90000"/>
        </a:lnSpc>
        <a:spcBef>
          <a:spcPct val="20000"/>
        </a:spcBef>
        <a:spcAft>
          <a:spcPct val="0"/>
        </a:spcAft>
        <a:buFont typeface="Wingdings" charset="0"/>
        <a:buChar char="§"/>
        <a:defRPr sz="2100">
          <a:solidFill>
            <a:schemeClr val="tx1"/>
          </a:solidFill>
          <a:latin typeface="+mn-lt"/>
          <a:ea typeface="ＭＳ Ｐゴシック" pitchFamily="80" charset="-128"/>
        </a:defRPr>
      </a:lvl5pPr>
      <a:lvl6pPr marL="27432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6pPr>
      <a:lvl7pPr marL="32004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7pPr>
      <a:lvl8pPr marL="36576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8pPr>
      <a:lvl9pPr marL="41148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texasattorneygeneral.gov/cvs/crime-victim-forms-applications"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419100" y="1524000"/>
            <a:ext cx="8305800" cy="2128427"/>
          </a:xfrm>
        </p:spPr>
        <p:txBody>
          <a:bodyPr/>
          <a:lstStyle/>
          <a:p>
            <a:pPr eaLnBrk="1" hangingPunct="1"/>
            <a:br>
              <a:rPr lang="en-US" dirty="0">
                <a:latin typeface="Arial" charset="0"/>
              </a:rPr>
            </a:br>
            <a:r>
              <a:rPr lang="en-US" dirty="0">
                <a:latin typeface="Arial" charset="0"/>
              </a:rPr>
              <a:t>The Rights of Crime Victims</a:t>
            </a:r>
            <a:br>
              <a:rPr lang="en-US" dirty="0">
                <a:latin typeface="Arial" charset="0"/>
              </a:rPr>
            </a:br>
            <a:r>
              <a:rPr lang="en-US" dirty="0">
                <a:latin typeface="Arial" charset="0"/>
              </a:rPr>
              <a:t>In Texas </a:t>
            </a:r>
          </a:p>
        </p:txBody>
      </p:sp>
      <p:sp>
        <p:nvSpPr>
          <p:cNvPr id="4" name="Subtitle 6"/>
          <p:cNvSpPr txBox="1">
            <a:spLocks/>
          </p:cNvSpPr>
          <p:nvPr/>
        </p:nvSpPr>
        <p:spPr bwMode="auto">
          <a:xfrm>
            <a:off x="19878" y="4368968"/>
            <a:ext cx="8305800" cy="1200329"/>
          </a:xfrm>
          <a:prstGeom prst="rect">
            <a:avLst/>
          </a:prstGeom>
          <a:noFill/>
          <a:ln>
            <a:noFill/>
          </a:ln>
          <a:extLst>
            <a:ext uri="{909E8E84-426E-40dd-AFC4-6F175D3DCCD1}">
              <a14:hiddenFill xmlns="" xmlns:a14="http://schemas.microsoft.com/office/drawing/2010/main" xmlns:lc="http://schemas.openxmlformats.org/drawingml/2006/lockedCanvas">
                <a:solidFill>
                  <a:srgbClr val="FFFFFF"/>
                </a:solidFill>
              </a14:hiddenFill>
            </a:ext>
            <a:ext uri="{91240B29-F687-4f45-9708-019B960494DF}">
              <a14:hiddenLine xmlns="" xmlns:a14="http://schemas.microsoft.com/office/drawing/2010/main" xmlns:lc="http://schemas.openxmlformats.org/drawingml/2006/lockedCanvas" w="9525">
                <a:solidFill>
                  <a:srgbClr val="000000"/>
                </a:solidFill>
                <a:miter lim="800000"/>
                <a:headEnd/>
                <a:tailEnd/>
              </a14:hiddenLine>
            </a:ext>
            <a:ext uri="{FAA26D3D-D897-4be2-8F04-BA451C77F1D7}">
              <ma14:placeholderFlag xmlns="" xmlns:ma14="http://schemas.microsoft.com/office/mac/drawingml/2011/main" xmlns:lc="http://schemas.openxmlformats.org/drawingml/2006/lockedCanvas" val="1"/>
            </a:ext>
          </a:extLst>
        </p:spPr>
        <p:txBody>
          <a:bodyPr vert="horz" wrap="squar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ctr"/>
            <a:endParaRPr lang="en-US" sz="1200" kern="0" dirty="0"/>
          </a:p>
          <a:p>
            <a:pPr algn="ctr"/>
            <a:endParaRPr lang="en-US" sz="1200" kern="0" dirty="0"/>
          </a:p>
          <a:p>
            <a:pPr algn="ctr"/>
            <a:endParaRPr lang="en-US" sz="1200" kern="0" dirty="0"/>
          </a:p>
          <a:p>
            <a:pPr algn="ctr"/>
            <a:endParaRPr lang="en-US" sz="1200" kern="0" dirty="0"/>
          </a:p>
          <a:p>
            <a:pPr algn="ctr"/>
            <a:endParaRPr lang="en-US" kern="0" dirty="0"/>
          </a:p>
        </p:txBody>
      </p:sp>
    </p:spTree>
    <p:extLst>
      <p:ext uri="{BB962C8B-B14F-4D97-AF65-F5344CB8AC3E}">
        <p14:creationId xmlns:p14="http://schemas.microsoft.com/office/powerpoint/2010/main" val="1558557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685800" y="1828800"/>
            <a:ext cx="7924800" cy="4495800"/>
          </a:xfrm>
        </p:spPr>
        <p:txBody>
          <a:bodyPr/>
          <a:lstStyle/>
          <a:p>
            <a:pPr marL="0" indent="0">
              <a:spcBef>
                <a:spcPts val="504"/>
              </a:spcBef>
              <a:buNone/>
            </a:pPr>
            <a:r>
              <a:rPr lang="en-US" altLang="en-US" dirty="0"/>
              <a:t>Victim Assistance Coordinators (VAC)</a:t>
            </a:r>
          </a:p>
          <a:p>
            <a:pPr>
              <a:spcBef>
                <a:spcPts val="504"/>
              </a:spcBef>
            </a:pPr>
            <a:endParaRPr lang="en-US" altLang="en-US" dirty="0"/>
          </a:p>
          <a:p>
            <a:pPr>
              <a:spcBef>
                <a:spcPts val="504"/>
              </a:spcBef>
              <a:buFont typeface="Webdings" pitchFamily="18" charset="2"/>
              <a:buChar char="4"/>
            </a:pPr>
            <a:r>
              <a:rPr lang="en-US" altLang="en-US" dirty="0"/>
              <a:t>Texas Code Criminal Procedure – Article 56.03, 56.04</a:t>
            </a:r>
          </a:p>
          <a:p>
            <a:pPr>
              <a:spcBef>
                <a:spcPts val="504"/>
              </a:spcBef>
              <a:buFont typeface="Webdings" pitchFamily="18" charset="2"/>
              <a:buChar char="4"/>
            </a:pPr>
            <a:r>
              <a:rPr lang="en-US" altLang="en-US" dirty="0"/>
              <a:t>Prosecutor shall designate a VAC.</a:t>
            </a:r>
          </a:p>
          <a:p>
            <a:pPr>
              <a:spcBef>
                <a:spcPts val="504"/>
              </a:spcBef>
              <a:buFont typeface="Webdings" pitchFamily="18" charset="2"/>
              <a:buChar char="4"/>
            </a:pPr>
            <a:r>
              <a:rPr lang="en-US" altLang="en-US" dirty="0"/>
              <a:t>Duty to ensure victims are afforded the rights granted to them</a:t>
            </a:r>
          </a:p>
          <a:p>
            <a:pPr>
              <a:spcBef>
                <a:spcPts val="504"/>
              </a:spcBef>
              <a:buFont typeface="Webdings" pitchFamily="18" charset="2"/>
              <a:buChar char="4"/>
            </a:pPr>
            <a:r>
              <a:rPr lang="en-US" altLang="en-US" dirty="0"/>
              <a:t>Must work with law enforcement agencies, prosecuting attorneys, the Board of Pardons/Paroles and judiciary in carrying out duty</a:t>
            </a:r>
          </a:p>
          <a:p>
            <a:pPr>
              <a:spcBef>
                <a:spcPts val="504"/>
              </a:spcBef>
              <a:buFont typeface="Webdings" pitchFamily="18" charset="2"/>
              <a:buChar char="4"/>
            </a:pPr>
            <a:r>
              <a:rPr lang="en-US" altLang="en-US" dirty="0"/>
              <a:t>Shall send Victim Impact Statements (VIS), victims’ information booklet and CVC application to victims</a:t>
            </a:r>
          </a:p>
          <a:p>
            <a:pPr>
              <a:spcBef>
                <a:spcPts val="504"/>
              </a:spcBef>
              <a:buFont typeface="Webdings" pitchFamily="18" charset="2"/>
              <a:buChar char="4"/>
            </a:pPr>
            <a:endParaRPr lang="en-US" altLang="en-US" dirty="0"/>
          </a:p>
          <a:p>
            <a:pPr lvl="1">
              <a:spcBef>
                <a:spcPts val="0"/>
              </a:spcBef>
              <a:buFont typeface="Arial" charset="0"/>
              <a:buChar char="•"/>
            </a:pPr>
            <a:endParaRPr lang="en-US" altLang="en-US" dirty="0"/>
          </a:p>
          <a:p>
            <a:pPr marL="457200" lvl="1" indent="0">
              <a:spcBef>
                <a:spcPts val="0"/>
              </a:spcBef>
              <a:buNone/>
            </a:pPr>
            <a:endParaRPr lang="en-US" altLang="en-US" dirty="0"/>
          </a:p>
          <a:p>
            <a:pPr lvl="1">
              <a:spcBef>
                <a:spcPts val="0"/>
              </a:spcBef>
              <a:buFont typeface="Arial" charset="0"/>
              <a:buChar char="•"/>
            </a:pPr>
            <a:endParaRPr lang="en-US" altLang="en-US" dirty="0"/>
          </a:p>
          <a:p>
            <a:pPr lvl="1">
              <a:spcBef>
                <a:spcPts val="0"/>
              </a:spcBef>
              <a:buFont typeface="Arial" charset="0"/>
              <a:buChar char="•"/>
            </a:pPr>
            <a:endParaRPr lang="en-US" altLang="en-US" dirty="0"/>
          </a:p>
          <a:p>
            <a:pPr>
              <a:spcBef>
                <a:spcPts val="0"/>
              </a:spcBef>
              <a:buFont typeface="Webdings" pitchFamily="18" charset="2"/>
              <a:buNone/>
            </a:pPr>
            <a:r>
              <a:rPr lang="en-US" altLang="en-US" dirty="0"/>
              <a:t>	</a:t>
            </a:r>
          </a:p>
        </p:txBody>
      </p:sp>
      <p:sp>
        <p:nvSpPr>
          <p:cNvPr id="6" name="Rectangle 2"/>
          <p:cNvSpPr>
            <a:spLocks noGrp="1" noChangeArrowheads="1"/>
          </p:cNvSpPr>
          <p:nvPr>
            <p:ph type="title"/>
          </p:nvPr>
        </p:nvSpPr>
        <p:spPr>
          <a:xfrm>
            <a:off x="1600200" y="9436"/>
            <a:ext cx="6400800" cy="752564"/>
          </a:xfrm>
        </p:spPr>
        <p:txBody>
          <a:bodyPr/>
          <a:lstStyle/>
          <a:p>
            <a:br>
              <a:rPr lang="en-US" altLang="en-US" dirty="0"/>
            </a:br>
            <a:r>
              <a:rPr lang="en-US" altLang="en-US" dirty="0"/>
              <a:t>Enforcing Victims’ Rights</a:t>
            </a:r>
            <a:br>
              <a:rPr lang="en-US" altLang="en-US" dirty="0"/>
            </a:br>
            <a:endParaRPr lang="en-US" altLang="en-US" sz="2400" dirty="0"/>
          </a:p>
        </p:txBody>
      </p:sp>
    </p:spTree>
    <p:extLst>
      <p:ext uri="{BB962C8B-B14F-4D97-AF65-F5344CB8AC3E}">
        <p14:creationId xmlns:p14="http://schemas.microsoft.com/office/powerpoint/2010/main" val="3595558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685800" y="1828800"/>
            <a:ext cx="8077200" cy="4114800"/>
          </a:xfrm>
        </p:spPr>
        <p:txBody>
          <a:bodyPr/>
          <a:lstStyle/>
          <a:p>
            <a:pPr>
              <a:buFont typeface="Webdings" pitchFamily="18" charset="2"/>
              <a:buNone/>
            </a:pPr>
            <a:r>
              <a:rPr lang="en-US" altLang="en-US" dirty="0"/>
              <a:t>Crime Victim Liaison (CVL)</a:t>
            </a:r>
          </a:p>
          <a:p>
            <a:endParaRPr lang="en-US" altLang="en-US" dirty="0"/>
          </a:p>
          <a:p>
            <a:pPr>
              <a:buFont typeface="Webdings" pitchFamily="18" charset="2"/>
              <a:buChar char="4"/>
            </a:pPr>
            <a:r>
              <a:rPr lang="en-US" altLang="en-US" dirty="0"/>
              <a:t>Texas Code Criminal Procedure – Article 56.04</a:t>
            </a:r>
          </a:p>
          <a:p>
            <a:pPr>
              <a:buFont typeface="Webdings" pitchFamily="18" charset="2"/>
              <a:buChar char="4"/>
            </a:pPr>
            <a:r>
              <a:rPr lang="en-US" altLang="en-US" dirty="0"/>
              <a:t>Law enforcement agency shall designate CVL Agency.</a:t>
            </a:r>
          </a:p>
          <a:p>
            <a:pPr>
              <a:buFont typeface="Webdings" pitchFamily="18" charset="2"/>
              <a:buChar char="4"/>
            </a:pPr>
            <a:r>
              <a:rPr lang="en-US" altLang="en-US" dirty="0"/>
              <a:t>Duty to ensure victims are afforded the rights granted to them </a:t>
            </a:r>
          </a:p>
          <a:p>
            <a:pPr>
              <a:buFont typeface="Webdings" pitchFamily="18" charset="2"/>
              <a:buChar char="4"/>
            </a:pPr>
            <a:r>
              <a:rPr lang="en-US" altLang="en-US" dirty="0"/>
              <a:t>Shall consult with the VAC in the office of attorney representing the state to determine the most effective manner in which CVL can ensure victims are afforded the rights granted to them</a:t>
            </a:r>
          </a:p>
          <a:p>
            <a:pPr marL="457200" lvl="1" indent="0">
              <a:buNone/>
            </a:pPr>
            <a:endParaRPr lang="en-US" altLang="en-US" dirty="0"/>
          </a:p>
          <a:p>
            <a:pPr lvl="1">
              <a:buFont typeface="Arial" charset="0"/>
              <a:buChar char="•"/>
            </a:pPr>
            <a:endParaRPr lang="en-US" altLang="en-US" dirty="0"/>
          </a:p>
          <a:p>
            <a:pPr>
              <a:buFont typeface="Webdings" pitchFamily="18" charset="2"/>
              <a:buNone/>
            </a:pPr>
            <a:r>
              <a:rPr lang="en-US" altLang="en-US" dirty="0"/>
              <a:t>	</a:t>
            </a:r>
          </a:p>
        </p:txBody>
      </p:sp>
      <p:sp>
        <p:nvSpPr>
          <p:cNvPr id="6" name="Rectangle 2"/>
          <p:cNvSpPr>
            <a:spLocks noGrp="1" noChangeArrowheads="1"/>
          </p:cNvSpPr>
          <p:nvPr>
            <p:ph type="title"/>
          </p:nvPr>
        </p:nvSpPr>
        <p:spPr>
          <a:xfrm>
            <a:off x="1600200" y="9436"/>
            <a:ext cx="6400800" cy="752564"/>
          </a:xfrm>
        </p:spPr>
        <p:txBody>
          <a:bodyPr/>
          <a:lstStyle/>
          <a:p>
            <a:br>
              <a:rPr lang="en-US" altLang="en-US" dirty="0"/>
            </a:br>
            <a:r>
              <a:rPr lang="en-US" altLang="en-US" dirty="0"/>
              <a:t>Enforcing Victims’ Rights</a:t>
            </a:r>
            <a:br>
              <a:rPr lang="en-US" altLang="en-US" dirty="0"/>
            </a:br>
            <a:endParaRPr lang="en-US" altLang="en-US" sz="2400" dirty="0"/>
          </a:p>
        </p:txBody>
      </p:sp>
    </p:spTree>
    <p:extLst>
      <p:ext uri="{BB962C8B-B14F-4D97-AF65-F5344CB8AC3E}">
        <p14:creationId xmlns:p14="http://schemas.microsoft.com/office/powerpoint/2010/main" val="1280804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85800" y="1828800"/>
            <a:ext cx="7772400" cy="4495800"/>
          </a:xfrm>
        </p:spPr>
        <p:txBody>
          <a:bodyPr/>
          <a:lstStyle/>
          <a:p>
            <a:pPr>
              <a:spcBef>
                <a:spcPts val="504"/>
              </a:spcBef>
              <a:buFont typeface="Webdings" pitchFamily="18" charset="2"/>
              <a:buNone/>
            </a:pPr>
            <a:r>
              <a:rPr lang="en-US" altLang="en-US" dirty="0"/>
              <a:t>Community Supervision and Corrections Department (CSCD)</a:t>
            </a:r>
          </a:p>
          <a:p>
            <a:pPr>
              <a:spcBef>
                <a:spcPts val="504"/>
              </a:spcBef>
            </a:pPr>
            <a:endParaRPr lang="en-US" altLang="en-US" dirty="0"/>
          </a:p>
          <a:p>
            <a:pPr>
              <a:spcBef>
                <a:spcPts val="504"/>
              </a:spcBef>
              <a:buFont typeface="Webdings" pitchFamily="18" charset="2"/>
              <a:buChar char="4"/>
            </a:pPr>
            <a:r>
              <a:rPr lang="en-US" altLang="en-US" dirty="0"/>
              <a:t>Texas Government Code – Section. 76.016 </a:t>
            </a:r>
          </a:p>
          <a:p>
            <a:pPr>
              <a:spcBef>
                <a:spcPts val="504"/>
              </a:spcBef>
              <a:buFont typeface="Times" charset="0"/>
              <a:buNone/>
            </a:pPr>
            <a:r>
              <a:rPr lang="en-US" altLang="en-US" dirty="0"/>
              <a:t>	Victim Notification</a:t>
            </a:r>
          </a:p>
          <a:p>
            <a:pPr>
              <a:spcBef>
                <a:spcPts val="504"/>
              </a:spcBef>
              <a:buFont typeface="Webdings" pitchFamily="18" charset="2"/>
              <a:buChar char="4"/>
            </a:pPr>
            <a:endParaRPr lang="en-US" altLang="en-US" dirty="0"/>
          </a:p>
          <a:p>
            <a:pPr>
              <a:spcBef>
                <a:spcPts val="504"/>
              </a:spcBef>
              <a:buFont typeface="Webdings" pitchFamily="18" charset="2"/>
              <a:buChar char="4"/>
            </a:pPr>
            <a:r>
              <a:rPr lang="en-US" altLang="en-US" dirty="0"/>
              <a:t>Shall immediately notify a victim – or victim’s guardian or close relative if the victim is deceased – of the defendant’s community supervision status:</a:t>
            </a:r>
          </a:p>
          <a:p>
            <a:pPr lvl="1">
              <a:spcBef>
                <a:spcPts val="504"/>
              </a:spcBef>
              <a:buFont typeface="Arial" charset="0"/>
              <a:buChar char="•"/>
            </a:pPr>
            <a:r>
              <a:rPr lang="en-US" altLang="en-US" dirty="0"/>
              <a:t>The fact that the defendant has been placed on</a:t>
            </a:r>
          </a:p>
          <a:p>
            <a:pPr lvl="1">
              <a:spcBef>
                <a:spcPts val="504"/>
              </a:spcBef>
              <a:buFont typeface="Wingdings" pitchFamily="2" charset="2"/>
              <a:buNone/>
            </a:pPr>
            <a:r>
              <a:rPr lang="en-US" altLang="en-US" dirty="0"/>
              <a:t> 	community supervision</a:t>
            </a:r>
          </a:p>
          <a:p>
            <a:pPr lvl="1">
              <a:spcBef>
                <a:spcPts val="504"/>
              </a:spcBef>
              <a:buFont typeface="Arial" charset="0"/>
              <a:buChar char="•"/>
            </a:pPr>
            <a:r>
              <a:rPr lang="en-US" altLang="en-US" dirty="0"/>
              <a:t>The conditions of community supervision imposed</a:t>
            </a:r>
          </a:p>
          <a:p>
            <a:pPr lvl="1">
              <a:spcBef>
                <a:spcPts val="504"/>
              </a:spcBef>
              <a:buFont typeface="Wingdings" pitchFamily="2" charset="2"/>
              <a:buNone/>
            </a:pPr>
            <a:r>
              <a:rPr lang="en-US" altLang="en-US" dirty="0"/>
              <a:t> 	by court</a:t>
            </a:r>
          </a:p>
          <a:p>
            <a:pPr lvl="1">
              <a:spcBef>
                <a:spcPts val="504"/>
              </a:spcBef>
              <a:buFont typeface="Arial" charset="0"/>
              <a:buChar char="•"/>
            </a:pPr>
            <a:r>
              <a:rPr lang="en-US" altLang="en-US" dirty="0"/>
              <a:t>The date, time, and location of hearing or proceeding</a:t>
            </a:r>
          </a:p>
          <a:p>
            <a:pPr lvl="1">
              <a:spcBef>
                <a:spcPts val="504"/>
              </a:spcBef>
              <a:buFont typeface="Wingdings" pitchFamily="2" charset="2"/>
              <a:buNone/>
            </a:pPr>
            <a:r>
              <a:rPr lang="en-US" altLang="en-US" dirty="0"/>
              <a:t> 	which may modify defendant’s community supervision  </a:t>
            </a:r>
          </a:p>
          <a:p>
            <a:pPr lvl="2">
              <a:spcBef>
                <a:spcPts val="0"/>
              </a:spcBef>
              <a:buFont typeface="Wingdings" pitchFamily="2" charset="2"/>
              <a:buNone/>
            </a:pPr>
            <a:r>
              <a:rPr lang="en-US" altLang="en-US" sz="1400" dirty="0"/>
              <a:t>                                                                                                                                                </a:t>
            </a:r>
          </a:p>
          <a:p>
            <a:pPr lvl="1">
              <a:buFont typeface="Arial" charset="0"/>
              <a:buChar char="•"/>
            </a:pPr>
            <a:endParaRPr lang="en-US" altLang="en-US" dirty="0"/>
          </a:p>
          <a:p>
            <a:pPr>
              <a:buFont typeface="Webdings" pitchFamily="18" charset="2"/>
              <a:buNone/>
            </a:pPr>
            <a:r>
              <a:rPr lang="en-US" altLang="en-US" dirty="0"/>
              <a:t>	</a:t>
            </a:r>
          </a:p>
        </p:txBody>
      </p:sp>
      <p:sp>
        <p:nvSpPr>
          <p:cNvPr id="6" name="Rectangle 2"/>
          <p:cNvSpPr>
            <a:spLocks noGrp="1" noChangeArrowheads="1"/>
          </p:cNvSpPr>
          <p:nvPr>
            <p:ph type="title"/>
          </p:nvPr>
        </p:nvSpPr>
        <p:spPr>
          <a:xfrm>
            <a:off x="1600200" y="9436"/>
            <a:ext cx="6400800" cy="752564"/>
          </a:xfrm>
        </p:spPr>
        <p:txBody>
          <a:bodyPr/>
          <a:lstStyle/>
          <a:p>
            <a:br>
              <a:rPr lang="en-US" altLang="en-US" dirty="0"/>
            </a:br>
            <a:r>
              <a:rPr lang="en-US" altLang="en-US" dirty="0"/>
              <a:t>Enforcing Victims’ Rights</a:t>
            </a:r>
            <a:br>
              <a:rPr lang="en-US" altLang="en-US" dirty="0"/>
            </a:br>
            <a:endParaRPr lang="en-US" altLang="en-US" sz="2400" dirty="0"/>
          </a:p>
        </p:txBody>
      </p:sp>
    </p:spTree>
    <p:extLst>
      <p:ext uri="{BB962C8B-B14F-4D97-AF65-F5344CB8AC3E}">
        <p14:creationId xmlns:p14="http://schemas.microsoft.com/office/powerpoint/2010/main" val="590587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685800" y="1828800"/>
            <a:ext cx="7848600" cy="4267200"/>
          </a:xfrm>
        </p:spPr>
        <p:txBody>
          <a:bodyPr/>
          <a:lstStyle/>
          <a:p>
            <a:pPr>
              <a:buFont typeface="Webdings" pitchFamily="18" charset="2"/>
              <a:buNone/>
            </a:pPr>
            <a:r>
              <a:rPr lang="en-US" altLang="en-US" dirty="0"/>
              <a:t>For victims of juvenile offenders:</a:t>
            </a:r>
          </a:p>
          <a:p>
            <a:pPr>
              <a:buFont typeface="Webdings" pitchFamily="18" charset="2"/>
              <a:buNone/>
            </a:pPr>
            <a:endParaRPr lang="en-US" altLang="en-US" dirty="0"/>
          </a:p>
          <a:p>
            <a:r>
              <a:rPr lang="en-US" altLang="en-US" dirty="0"/>
              <a:t>Texas Family Code – Section 57.003. Duty of Juvenile Board</a:t>
            </a:r>
          </a:p>
          <a:p>
            <a:r>
              <a:rPr lang="en-US" altLang="en-US" dirty="0"/>
              <a:t>Juvenile board may designate a VAC in the juvenile board’s jurisdiction for victims of juvenile offenders.</a:t>
            </a:r>
          </a:p>
          <a:p>
            <a:r>
              <a:rPr lang="en-US" altLang="en-US" dirty="0"/>
              <a:t>Shall ensure victims are afforded the rights granted to them and, on request, an explanation of those rights</a:t>
            </a:r>
          </a:p>
          <a:p>
            <a:r>
              <a:rPr lang="en-US" altLang="en-US" dirty="0"/>
              <a:t>Shall work closely with law enforcement agencies, prosecuting attorneys and the Texas Juvenile Justice Department in carrying on that duty</a:t>
            </a:r>
          </a:p>
          <a:p>
            <a:r>
              <a:rPr lang="en-US" altLang="en-US" dirty="0"/>
              <a:t>Shall ensure that victims receive VIS, CVC application and written notice of rights</a:t>
            </a:r>
          </a:p>
          <a:p>
            <a:r>
              <a:rPr lang="en-US" altLang="en-US" dirty="0"/>
              <a:t>Shall send a copy of VIS to the designated court</a:t>
            </a:r>
          </a:p>
          <a:p>
            <a:endParaRPr lang="en-US" altLang="en-US" dirty="0"/>
          </a:p>
          <a:p>
            <a:pPr>
              <a:buFont typeface="Webdings" pitchFamily="18" charset="2"/>
              <a:buNone/>
            </a:pPr>
            <a:r>
              <a:rPr lang="en-US" altLang="en-US" sz="1400" dirty="0"/>
              <a:t>                                                                                                                                                       </a:t>
            </a:r>
          </a:p>
        </p:txBody>
      </p:sp>
      <p:sp>
        <p:nvSpPr>
          <p:cNvPr id="6" name="Rectangle 2"/>
          <p:cNvSpPr>
            <a:spLocks noGrp="1" noChangeArrowheads="1"/>
          </p:cNvSpPr>
          <p:nvPr>
            <p:ph type="title"/>
          </p:nvPr>
        </p:nvSpPr>
        <p:spPr>
          <a:xfrm>
            <a:off x="1600200" y="9436"/>
            <a:ext cx="6400800" cy="752564"/>
          </a:xfrm>
        </p:spPr>
        <p:txBody>
          <a:bodyPr/>
          <a:lstStyle/>
          <a:p>
            <a:br>
              <a:rPr lang="en-US" altLang="en-US" dirty="0"/>
            </a:br>
            <a:r>
              <a:rPr lang="en-US" altLang="en-US" dirty="0"/>
              <a:t>Enforcing Victims’ Rights</a:t>
            </a:r>
            <a:br>
              <a:rPr lang="en-US" altLang="en-US" dirty="0"/>
            </a:br>
            <a:endParaRPr lang="en-US" altLang="en-US" sz="2400" dirty="0"/>
          </a:p>
        </p:txBody>
      </p:sp>
    </p:spTree>
    <p:extLst>
      <p:ext uri="{BB962C8B-B14F-4D97-AF65-F5344CB8AC3E}">
        <p14:creationId xmlns:p14="http://schemas.microsoft.com/office/powerpoint/2010/main" val="4057343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600200" y="-29730"/>
            <a:ext cx="6400800" cy="944130"/>
          </a:xfrm>
        </p:spPr>
        <p:txBody>
          <a:bodyPr/>
          <a:lstStyle/>
          <a:p>
            <a:r>
              <a:rPr lang="en-US" altLang="en-US" dirty="0"/>
              <a:t>To Be Protected</a:t>
            </a:r>
            <a:br>
              <a:rPr lang="en-US" altLang="en-US" dirty="0"/>
            </a:br>
            <a:r>
              <a:rPr lang="en-US" altLang="en-US" dirty="0"/>
              <a:t>Article 56.02 (a) (1)</a:t>
            </a:r>
          </a:p>
        </p:txBody>
      </p:sp>
      <p:sp>
        <p:nvSpPr>
          <p:cNvPr id="18436" name="Rectangle 3"/>
          <p:cNvSpPr>
            <a:spLocks noGrp="1" noChangeArrowheads="1"/>
          </p:cNvSpPr>
          <p:nvPr>
            <p:ph type="body" idx="1"/>
          </p:nvPr>
        </p:nvSpPr>
        <p:spPr>
          <a:xfrm>
            <a:off x="685800" y="1828800"/>
            <a:ext cx="7772400" cy="4267200"/>
          </a:xfrm>
        </p:spPr>
        <p:txBody>
          <a:bodyPr/>
          <a:lstStyle/>
          <a:p>
            <a:pPr>
              <a:buFont typeface="Webdings" pitchFamily="18" charset="2"/>
              <a:buNone/>
            </a:pPr>
            <a:r>
              <a:rPr lang="en-US" altLang="en-US" dirty="0"/>
              <a:t>Texas Code Criminal Procedure – Article 56.02 (a) (1)</a:t>
            </a:r>
          </a:p>
          <a:p>
            <a:pPr>
              <a:buFont typeface="Webdings" pitchFamily="18" charset="2"/>
              <a:buNone/>
            </a:pPr>
            <a:r>
              <a:rPr lang="en-US" altLang="en-US" dirty="0"/>
              <a:t>Crime Victims’ Rights – Adequate Protection</a:t>
            </a:r>
          </a:p>
          <a:p>
            <a:pPr>
              <a:buFont typeface="Webdings" pitchFamily="18" charset="2"/>
              <a:buNone/>
            </a:pPr>
            <a:endParaRPr lang="en-US" altLang="en-US" dirty="0"/>
          </a:p>
          <a:p>
            <a:r>
              <a:rPr lang="en-US" altLang="en-US" dirty="0"/>
              <a:t>Victims of crime have the right to adequate protection from harm and threats of harm arising from cooperation with prosecution efforts.</a:t>
            </a:r>
          </a:p>
          <a:p>
            <a:pPr>
              <a:buFont typeface="Webdings" pitchFamily="18" charset="2"/>
              <a:buNone/>
            </a:pPr>
            <a:endParaRPr lang="en-US" altLang="en-US" dirty="0"/>
          </a:p>
          <a:p>
            <a:pPr>
              <a:buFont typeface="Webdings" pitchFamily="18" charset="2"/>
              <a:buNone/>
            </a:pPr>
            <a:endParaRPr lang="en-US" altLang="en-US" dirty="0"/>
          </a:p>
          <a:p>
            <a:endParaRPr lang="en-US" altLang="en-US" sz="2500" dirty="0"/>
          </a:p>
        </p:txBody>
      </p:sp>
    </p:spTree>
    <p:extLst>
      <p:ext uri="{BB962C8B-B14F-4D97-AF65-F5344CB8AC3E}">
        <p14:creationId xmlns:p14="http://schemas.microsoft.com/office/powerpoint/2010/main" val="2640768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1600200" y="0"/>
            <a:ext cx="6400800" cy="867930"/>
          </a:xfrm>
        </p:spPr>
        <p:txBody>
          <a:bodyPr/>
          <a:lstStyle/>
          <a:p>
            <a:r>
              <a:rPr lang="en-US" altLang="en-US" dirty="0"/>
              <a:t>To Be Protected</a:t>
            </a:r>
            <a:br>
              <a:rPr lang="en-US" altLang="en-US" dirty="0"/>
            </a:br>
            <a:r>
              <a:rPr lang="en-US" altLang="en-US" dirty="0"/>
              <a:t>Article 56.02 (a) (2)</a:t>
            </a:r>
          </a:p>
        </p:txBody>
      </p:sp>
      <p:sp>
        <p:nvSpPr>
          <p:cNvPr id="19460" name="Rectangle 3"/>
          <p:cNvSpPr>
            <a:spLocks noGrp="1" noChangeArrowheads="1"/>
          </p:cNvSpPr>
          <p:nvPr>
            <p:ph type="body" idx="1"/>
          </p:nvPr>
        </p:nvSpPr>
        <p:spPr>
          <a:xfrm>
            <a:off x="685800" y="1828800"/>
            <a:ext cx="7772400" cy="4267200"/>
          </a:xfrm>
        </p:spPr>
        <p:txBody>
          <a:bodyPr/>
          <a:lstStyle/>
          <a:p>
            <a:pPr>
              <a:buFont typeface="Webdings" pitchFamily="18" charset="2"/>
              <a:buNone/>
            </a:pPr>
            <a:r>
              <a:rPr lang="en-US" altLang="en-US" dirty="0"/>
              <a:t>Texas Code Criminal Procedure – Article 56.02 (a) (2)</a:t>
            </a:r>
          </a:p>
          <a:p>
            <a:pPr>
              <a:buFont typeface="Webdings" pitchFamily="18" charset="2"/>
              <a:buNone/>
            </a:pPr>
            <a:r>
              <a:rPr lang="en-US" altLang="en-US" dirty="0"/>
              <a:t>Crime Victims’ Rights – Safety </a:t>
            </a:r>
          </a:p>
          <a:p>
            <a:pPr>
              <a:buFont typeface="Webdings" pitchFamily="18" charset="2"/>
              <a:buNone/>
            </a:pPr>
            <a:endParaRPr lang="en-US" altLang="en-US" dirty="0"/>
          </a:p>
          <a:p>
            <a:r>
              <a:rPr lang="en-US" altLang="en-US" dirty="0"/>
              <a:t>Victims of crime have the right to have the magistrate take the safety of the victim or family into consideration when determining the amount of bail. </a:t>
            </a:r>
          </a:p>
          <a:p>
            <a:pPr>
              <a:buFont typeface="Webdings" pitchFamily="18" charset="2"/>
              <a:buNone/>
            </a:pPr>
            <a:endParaRPr lang="en-US" altLang="en-US" dirty="0"/>
          </a:p>
          <a:p>
            <a:endParaRPr lang="en-US" altLang="en-US" dirty="0"/>
          </a:p>
          <a:p>
            <a:endParaRPr lang="en-US" altLang="en-US" dirty="0"/>
          </a:p>
          <a:p>
            <a:endParaRPr lang="en-US" altLang="en-US" dirty="0"/>
          </a:p>
          <a:p>
            <a:pPr>
              <a:buFont typeface="Webdings" pitchFamily="18" charset="2"/>
              <a:buNone/>
            </a:pPr>
            <a:endParaRPr lang="en-US" altLang="en-US" dirty="0"/>
          </a:p>
        </p:txBody>
      </p:sp>
    </p:spTree>
    <p:extLst>
      <p:ext uri="{BB962C8B-B14F-4D97-AF65-F5344CB8AC3E}">
        <p14:creationId xmlns:p14="http://schemas.microsoft.com/office/powerpoint/2010/main" val="2713934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1600200" y="198870"/>
            <a:ext cx="7391400" cy="867930"/>
          </a:xfrm>
        </p:spPr>
        <p:txBody>
          <a:bodyPr/>
          <a:lstStyle/>
          <a:p>
            <a:r>
              <a:rPr lang="en-US" altLang="en-US" dirty="0"/>
              <a:t>To Be Protected</a:t>
            </a:r>
            <a:br>
              <a:rPr lang="en-US" altLang="en-US" dirty="0"/>
            </a:br>
            <a:endParaRPr lang="en-US" altLang="en-US" dirty="0"/>
          </a:p>
        </p:txBody>
      </p:sp>
      <p:sp>
        <p:nvSpPr>
          <p:cNvPr id="20484"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Criminal Procedure – </a:t>
            </a:r>
            <a:r>
              <a:rPr lang="en-US" altLang="en-US" b="1" dirty="0"/>
              <a:t>Article 17.15 (5)  </a:t>
            </a:r>
          </a:p>
          <a:p>
            <a:pPr>
              <a:spcBef>
                <a:spcPts val="504"/>
              </a:spcBef>
              <a:buFont typeface="Webdings" pitchFamily="18" charset="2"/>
              <a:buNone/>
            </a:pPr>
            <a:r>
              <a:rPr lang="en-US" altLang="en-US" dirty="0"/>
              <a:t>Rules For Fixing Amount Of Bail</a:t>
            </a:r>
          </a:p>
          <a:p>
            <a:pPr>
              <a:spcBef>
                <a:spcPts val="504"/>
              </a:spcBef>
              <a:buFont typeface="Webdings" pitchFamily="18" charset="2"/>
              <a:buNone/>
            </a:pPr>
            <a:endParaRPr lang="en-US" altLang="en-US" dirty="0"/>
          </a:p>
          <a:p>
            <a:pPr>
              <a:spcBef>
                <a:spcPts val="504"/>
              </a:spcBef>
            </a:pPr>
            <a:r>
              <a:rPr lang="en-US" altLang="en-US" dirty="0"/>
              <a:t>The future safety of a victim of the alleged offense and the community shall be considered.</a:t>
            </a:r>
          </a:p>
          <a:p>
            <a:pPr>
              <a:buFont typeface="Webdings" pitchFamily="18" charset="2"/>
              <a:buNone/>
            </a:pPr>
            <a:endParaRPr lang="en-US" altLang="en-US" dirty="0"/>
          </a:p>
          <a:p>
            <a:endParaRPr lang="en-US" altLang="en-US" dirty="0"/>
          </a:p>
          <a:p>
            <a:endParaRPr lang="en-US" altLang="en-US" dirty="0"/>
          </a:p>
          <a:p>
            <a:endParaRPr lang="en-US" altLang="en-US" dirty="0"/>
          </a:p>
          <a:p>
            <a:pPr>
              <a:buFont typeface="Webdings" pitchFamily="18" charset="2"/>
              <a:buNone/>
            </a:pPr>
            <a:endParaRPr lang="en-US" altLang="en-US" dirty="0"/>
          </a:p>
        </p:txBody>
      </p:sp>
    </p:spTree>
    <p:extLst>
      <p:ext uri="{BB962C8B-B14F-4D97-AF65-F5344CB8AC3E}">
        <p14:creationId xmlns:p14="http://schemas.microsoft.com/office/powerpoint/2010/main" val="1424506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1600200" y="198870"/>
            <a:ext cx="7543800" cy="867930"/>
          </a:xfrm>
        </p:spPr>
        <p:txBody>
          <a:bodyPr/>
          <a:lstStyle/>
          <a:p>
            <a:r>
              <a:rPr lang="en-US" altLang="en-US" dirty="0"/>
              <a:t>To Be Protected</a:t>
            </a:r>
            <a:br>
              <a:rPr lang="en-US" altLang="en-US" dirty="0"/>
            </a:br>
            <a:endParaRPr lang="en-US" altLang="en-US" dirty="0"/>
          </a:p>
        </p:txBody>
      </p:sp>
      <p:sp>
        <p:nvSpPr>
          <p:cNvPr id="22532" name="Rectangle 3"/>
          <p:cNvSpPr>
            <a:spLocks noGrp="1" noChangeArrowheads="1"/>
          </p:cNvSpPr>
          <p:nvPr>
            <p:ph type="body" idx="1"/>
          </p:nvPr>
        </p:nvSpPr>
        <p:spPr>
          <a:xfrm>
            <a:off x="685800" y="1828800"/>
            <a:ext cx="7772400" cy="4114800"/>
          </a:xfrm>
        </p:spPr>
        <p:txBody>
          <a:bodyPr/>
          <a:lstStyle/>
          <a:p>
            <a:pPr>
              <a:spcBef>
                <a:spcPts val="504"/>
              </a:spcBef>
              <a:buFont typeface="Webdings" pitchFamily="18" charset="2"/>
              <a:buNone/>
            </a:pPr>
            <a:r>
              <a:rPr lang="en-US" altLang="en-US" dirty="0"/>
              <a:t>Texas Code Criminal Procedure – </a:t>
            </a:r>
            <a:r>
              <a:rPr lang="en-US" altLang="en-US" b="1" dirty="0"/>
              <a:t>Article 17.291 (b)  </a:t>
            </a:r>
          </a:p>
          <a:p>
            <a:pPr>
              <a:spcBef>
                <a:spcPts val="504"/>
              </a:spcBef>
              <a:buFont typeface="Webdings" pitchFamily="18" charset="2"/>
              <a:buNone/>
            </a:pPr>
            <a:r>
              <a:rPr lang="en-US" altLang="en-US" dirty="0"/>
              <a:t>Further Detention of Certain Persons</a:t>
            </a:r>
          </a:p>
          <a:p>
            <a:pPr>
              <a:spcBef>
                <a:spcPts val="504"/>
              </a:spcBef>
              <a:buFont typeface="Webdings" pitchFamily="18" charset="2"/>
              <a:buNone/>
            </a:pPr>
            <a:endParaRPr lang="en-US" altLang="en-US" dirty="0"/>
          </a:p>
          <a:p>
            <a:pPr>
              <a:spcBef>
                <a:spcPts val="504"/>
              </a:spcBef>
            </a:pPr>
            <a:r>
              <a:rPr lang="en-US" altLang="en-US" dirty="0"/>
              <a:t>The accused will not be released immediately on bond in a family violence case if there is probable cause to believe the violence will continue upon release.</a:t>
            </a:r>
          </a:p>
          <a:p>
            <a:pPr>
              <a:spcBef>
                <a:spcPts val="504"/>
              </a:spcBef>
            </a:pPr>
            <a:endParaRPr lang="en-US" altLang="en-US" dirty="0"/>
          </a:p>
          <a:p>
            <a:pPr>
              <a:spcBef>
                <a:spcPts val="504"/>
              </a:spcBef>
            </a:pPr>
            <a:r>
              <a:rPr lang="en-US" altLang="en-US" dirty="0"/>
              <a:t>After bond is posted, they may be held for up to four hours unless a magistrate, in writing, extends the detention for up to 48 hours if certain conditions apply.</a:t>
            </a:r>
          </a:p>
          <a:p>
            <a:pPr>
              <a:buFont typeface="Webdings" pitchFamily="18" charset="2"/>
              <a:buNone/>
            </a:pPr>
            <a:endParaRPr lang="en-US" altLang="en-US" dirty="0"/>
          </a:p>
          <a:p>
            <a:pPr>
              <a:buFont typeface="Webdings" pitchFamily="18" charset="2"/>
              <a:buNone/>
            </a:pPr>
            <a:endParaRPr lang="en-US" altLang="en-US" dirty="0"/>
          </a:p>
        </p:txBody>
      </p:sp>
    </p:spTree>
    <p:extLst>
      <p:ext uri="{BB962C8B-B14F-4D97-AF65-F5344CB8AC3E}">
        <p14:creationId xmlns:p14="http://schemas.microsoft.com/office/powerpoint/2010/main" val="752417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1600200" y="29585"/>
            <a:ext cx="7315200" cy="1189615"/>
          </a:xfrm>
        </p:spPr>
        <p:txBody>
          <a:bodyPr/>
          <a:lstStyle/>
          <a:p>
            <a:r>
              <a:rPr lang="en-US" altLang="en-US" dirty="0"/>
              <a:t>To Be Protected</a:t>
            </a:r>
            <a:br>
              <a:rPr lang="en-US" altLang="en-US" dirty="0"/>
            </a:br>
            <a:endParaRPr lang="en-US" altLang="en-US" dirty="0"/>
          </a:p>
        </p:txBody>
      </p:sp>
      <p:sp>
        <p:nvSpPr>
          <p:cNvPr id="23556" name="Rectangle 3"/>
          <p:cNvSpPr>
            <a:spLocks noGrp="1" noChangeArrowheads="1"/>
          </p:cNvSpPr>
          <p:nvPr>
            <p:ph type="body" idx="1"/>
          </p:nvPr>
        </p:nvSpPr>
        <p:spPr>
          <a:xfrm>
            <a:off x="685800" y="1828800"/>
            <a:ext cx="7772400" cy="4267200"/>
          </a:xfrm>
        </p:spPr>
        <p:txBody>
          <a:bodyPr/>
          <a:lstStyle/>
          <a:p>
            <a:pPr>
              <a:buFont typeface="Webdings" pitchFamily="18" charset="2"/>
              <a:buNone/>
            </a:pPr>
            <a:r>
              <a:rPr lang="en-US" altLang="en-US" dirty="0"/>
              <a:t>Texas Code Criminal Procedure – </a:t>
            </a:r>
            <a:r>
              <a:rPr lang="en-US" altLang="en-US" b="1" dirty="0"/>
              <a:t>Article 17.40 (a)  </a:t>
            </a:r>
          </a:p>
          <a:p>
            <a:pPr>
              <a:buFont typeface="Webdings" pitchFamily="18" charset="2"/>
              <a:buNone/>
            </a:pPr>
            <a:r>
              <a:rPr lang="en-US" altLang="en-US" dirty="0"/>
              <a:t>Conditions Related to Victim or Community Safety                         </a:t>
            </a:r>
          </a:p>
          <a:p>
            <a:pPr>
              <a:spcBef>
                <a:spcPts val="0"/>
              </a:spcBef>
              <a:buFont typeface="Webdings" pitchFamily="18" charset="2"/>
              <a:buNone/>
            </a:pPr>
            <a:endParaRPr lang="en-US" altLang="en-US" dirty="0"/>
          </a:p>
          <a:p>
            <a:r>
              <a:rPr lang="en-US" altLang="en-US" dirty="0"/>
              <a:t>To secure a defendant’s attendance at trial, a magistrate may impose any reasonable condition of bond related to the safety of a victim of the alleged offense or to the safety of the community. </a:t>
            </a:r>
          </a:p>
          <a:p>
            <a:pPr>
              <a:buFont typeface="Webdings" pitchFamily="18" charset="2"/>
              <a:buNone/>
            </a:pPr>
            <a:endParaRPr lang="en-US" altLang="en-US" dirty="0"/>
          </a:p>
          <a:p>
            <a:endParaRPr lang="en-US" altLang="en-US" dirty="0"/>
          </a:p>
          <a:p>
            <a:endParaRPr lang="en-US" altLang="en-US" dirty="0"/>
          </a:p>
          <a:p>
            <a:endParaRPr lang="en-US" altLang="en-US" dirty="0"/>
          </a:p>
          <a:p>
            <a:pPr>
              <a:buFont typeface="Webdings" pitchFamily="18" charset="2"/>
              <a:buNone/>
            </a:pPr>
            <a:endParaRPr lang="en-US" altLang="en-US" dirty="0"/>
          </a:p>
        </p:txBody>
      </p:sp>
    </p:spTree>
    <p:extLst>
      <p:ext uri="{BB962C8B-B14F-4D97-AF65-F5344CB8AC3E}">
        <p14:creationId xmlns:p14="http://schemas.microsoft.com/office/powerpoint/2010/main" val="2901356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Criminal Procedure – </a:t>
            </a:r>
            <a:r>
              <a:rPr lang="en-US" altLang="en-US" b="1" dirty="0"/>
              <a:t>Article 17.41  </a:t>
            </a:r>
          </a:p>
          <a:p>
            <a:pPr>
              <a:spcBef>
                <a:spcPts val="504"/>
              </a:spcBef>
              <a:buFont typeface="Webdings" pitchFamily="18" charset="2"/>
              <a:buNone/>
            </a:pPr>
            <a:r>
              <a:rPr lang="en-US" altLang="en-US" dirty="0"/>
              <a:t>Condition Where Child Alleged Victim </a:t>
            </a:r>
          </a:p>
          <a:p>
            <a:pPr>
              <a:spcBef>
                <a:spcPts val="504"/>
              </a:spcBef>
              <a:buFont typeface="Webdings" pitchFamily="18" charset="2"/>
              <a:buNone/>
            </a:pPr>
            <a:endParaRPr lang="en-US" altLang="en-US" dirty="0"/>
          </a:p>
          <a:p>
            <a:pPr>
              <a:spcBef>
                <a:spcPts val="504"/>
              </a:spcBef>
            </a:pPr>
            <a:r>
              <a:rPr lang="en-US" altLang="en-US" dirty="0"/>
              <a:t>If a defendant is charged with a sexual offense against a child 12 years of age or younger, the magistrate may require a no-contact condition. </a:t>
            </a:r>
          </a:p>
          <a:p>
            <a:pPr>
              <a:spcBef>
                <a:spcPts val="504"/>
              </a:spcBef>
            </a:pPr>
            <a:endParaRPr lang="en-US" altLang="en-US" dirty="0"/>
          </a:p>
          <a:p>
            <a:pPr>
              <a:spcBef>
                <a:spcPts val="504"/>
              </a:spcBef>
            </a:pPr>
            <a:r>
              <a:rPr lang="en-US" altLang="en-US" dirty="0"/>
              <a:t>A judge may grant supervised access to the alleged victim.</a:t>
            </a:r>
          </a:p>
          <a:p>
            <a:pPr>
              <a:spcBef>
                <a:spcPts val="504"/>
              </a:spcBef>
            </a:pPr>
            <a:endParaRPr lang="en-US" altLang="en-US" dirty="0"/>
          </a:p>
          <a:p>
            <a:pPr>
              <a:spcBef>
                <a:spcPts val="504"/>
              </a:spcBef>
            </a:pPr>
            <a:r>
              <a:rPr lang="en-US" altLang="en-US" dirty="0"/>
              <a:t>This condition prevails over existing court orders up to 90 days. </a:t>
            </a:r>
          </a:p>
          <a:p>
            <a:endParaRPr lang="en-US" altLang="en-US" dirty="0"/>
          </a:p>
          <a:p>
            <a:endParaRPr lang="en-US" altLang="en-US" dirty="0"/>
          </a:p>
          <a:p>
            <a:endParaRPr lang="en-US" altLang="en-US" dirty="0"/>
          </a:p>
          <a:p>
            <a:endParaRPr lang="en-US" altLang="en-US" dirty="0"/>
          </a:p>
          <a:p>
            <a:pPr>
              <a:buFont typeface="Webdings" pitchFamily="18" charset="2"/>
              <a:buNone/>
            </a:pPr>
            <a:endParaRPr lang="en-US" altLang="en-US" dirty="0"/>
          </a:p>
        </p:txBody>
      </p:sp>
      <p:sp>
        <p:nvSpPr>
          <p:cNvPr id="24580" name="Title 4"/>
          <p:cNvSpPr>
            <a:spLocks noGrp="1"/>
          </p:cNvSpPr>
          <p:nvPr>
            <p:ph type="title"/>
          </p:nvPr>
        </p:nvSpPr>
        <p:spPr>
          <a:xfrm>
            <a:off x="1600200" y="28791"/>
            <a:ext cx="6400800" cy="1190409"/>
          </a:xfrm>
        </p:spPr>
        <p:txBody>
          <a:bodyPr/>
          <a:lstStyle/>
          <a:p>
            <a:r>
              <a:rPr lang="en-US" altLang="en-US" dirty="0"/>
              <a:t>To Be Protected</a:t>
            </a:r>
            <a:br>
              <a:rPr lang="en-US" altLang="en-US" dirty="0"/>
            </a:br>
            <a:endParaRPr lang="en-US" altLang="en-US" dirty="0"/>
          </a:p>
        </p:txBody>
      </p:sp>
    </p:spTree>
    <p:extLst>
      <p:ext uri="{BB962C8B-B14F-4D97-AF65-F5344CB8AC3E}">
        <p14:creationId xmlns:p14="http://schemas.microsoft.com/office/powerpoint/2010/main" val="3796189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676400" y="0"/>
            <a:ext cx="6400800" cy="867930"/>
          </a:xfrm>
        </p:spPr>
        <p:txBody>
          <a:bodyPr/>
          <a:lstStyle/>
          <a:p>
            <a:pPr>
              <a:lnSpc>
                <a:spcPct val="90000"/>
              </a:lnSpc>
            </a:pPr>
            <a:r>
              <a:rPr lang="en-US" altLang="en-US" dirty="0"/>
              <a:t>Constitutional Rights for Crime Victims (Slide 1 of 2)</a:t>
            </a:r>
          </a:p>
        </p:txBody>
      </p:sp>
      <p:sp>
        <p:nvSpPr>
          <p:cNvPr id="69635" name="Rectangle 3"/>
          <p:cNvSpPr>
            <a:spLocks noGrp="1" noChangeArrowheads="1"/>
          </p:cNvSpPr>
          <p:nvPr>
            <p:ph type="body" idx="1"/>
          </p:nvPr>
        </p:nvSpPr>
        <p:spPr>
          <a:xfrm>
            <a:off x="647700" y="1828800"/>
            <a:ext cx="7848600" cy="4876800"/>
          </a:xfrm>
          <a:ln>
            <a:miter lim="800000"/>
            <a:headEnd/>
            <a:tailEnd/>
          </a:ln>
        </p:spPr>
        <p:txBody>
          <a:bodyPr/>
          <a:lstStyle/>
          <a:p>
            <a:pPr>
              <a:defRPr/>
            </a:pPr>
            <a:r>
              <a:rPr lang="en-US" i="1" dirty="0"/>
              <a:t>“Are we asking too much if we ask to be told when and where the trial will take place? Are we asking too much if we want to be notified of plea bargaining before we read it in the paper?” </a:t>
            </a:r>
          </a:p>
          <a:p>
            <a:pPr marL="0" indent="0" algn="r">
              <a:buNone/>
              <a:defRPr/>
            </a:pPr>
            <a:r>
              <a:rPr lang="en-US" i="1" dirty="0"/>
              <a:t>– </a:t>
            </a:r>
            <a:r>
              <a:rPr lang="en-US" dirty="0"/>
              <a:t>Victim</a:t>
            </a:r>
            <a:r>
              <a:rPr lang="en-US" i="1" dirty="0"/>
              <a:t>, </a:t>
            </a:r>
          </a:p>
          <a:p>
            <a:pPr marL="0" indent="0" algn="r">
              <a:buNone/>
              <a:defRPr/>
            </a:pPr>
            <a:r>
              <a:rPr lang="en-US" dirty="0"/>
              <a:t>as quoted in Final Report, Task Force</a:t>
            </a:r>
            <a:r>
              <a:rPr lang="en-US" dirty="0">
                <a:solidFill>
                  <a:srgbClr val="FF0000"/>
                </a:solidFill>
              </a:rPr>
              <a:t> </a:t>
            </a:r>
            <a:r>
              <a:rPr lang="en-US" dirty="0"/>
              <a:t>on Victims of Crime</a:t>
            </a:r>
          </a:p>
          <a:p>
            <a:pPr>
              <a:defRPr/>
            </a:pPr>
            <a:endParaRPr lang="en-US" dirty="0"/>
          </a:p>
          <a:p>
            <a:pPr>
              <a:defRPr/>
            </a:pPr>
            <a:r>
              <a:rPr lang="en-US" dirty="0"/>
              <a:t>President Ronald Reagan’s 1982 Task Force on Victims of Crime</a:t>
            </a:r>
          </a:p>
          <a:p>
            <a:pPr>
              <a:buFont typeface="Webdings" pitchFamily="18" charset="2"/>
              <a:buNone/>
              <a:defRPr/>
            </a:pPr>
            <a:endParaRPr lang="en-US" dirty="0"/>
          </a:p>
          <a:p>
            <a:pPr>
              <a:defRPr/>
            </a:pPr>
            <a:r>
              <a:rPr lang="en-US" dirty="0"/>
              <a:t>Addressed the need of millions of Americans and their families victimized each year</a:t>
            </a:r>
          </a:p>
          <a:p>
            <a:pPr>
              <a:buFont typeface="Webdings" pitchFamily="18" charset="2"/>
              <a:buNone/>
              <a:defRPr/>
            </a:pPr>
            <a:endParaRPr lang="en-US" dirty="0"/>
          </a:p>
          <a:p>
            <a:pPr marL="0" indent="0">
              <a:buNone/>
              <a:defRPr/>
            </a:pPr>
            <a:endParaRPr lang="en-US" dirty="0"/>
          </a:p>
          <a:p>
            <a:pPr>
              <a:defRPr/>
            </a:pPr>
            <a:endParaRPr lang="en-US" dirty="0"/>
          </a:p>
          <a:p>
            <a:pPr>
              <a:defRPr/>
            </a:pPr>
            <a:endParaRPr lang="en-US" dirty="0"/>
          </a:p>
          <a:p>
            <a:pPr lvl="1">
              <a:buFont typeface="Times" charset="0"/>
              <a:buNone/>
              <a:defRPr/>
            </a:pPr>
            <a:r>
              <a:rPr lang="en-US" i="1" dirty="0"/>
              <a:t>	</a:t>
            </a:r>
            <a:endParaRPr lang="en-US" sz="2000" i="1" dirty="0"/>
          </a:p>
          <a:p>
            <a:pPr lvl="8">
              <a:buFont typeface="Wingdings" charset="2"/>
              <a:buNone/>
              <a:defRPr/>
            </a:pPr>
            <a:r>
              <a:rPr lang="en-US" sz="2000" dirty="0"/>
              <a:t> </a:t>
            </a:r>
            <a:endParaRPr lang="en-US" dirty="0"/>
          </a:p>
        </p:txBody>
      </p:sp>
    </p:spTree>
    <p:extLst>
      <p:ext uri="{BB962C8B-B14F-4D97-AF65-F5344CB8AC3E}">
        <p14:creationId xmlns:p14="http://schemas.microsoft.com/office/powerpoint/2010/main" val="4009100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1600200" y="8442"/>
            <a:ext cx="6400800" cy="867930"/>
          </a:xfrm>
        </p:spPr>
        <p:txBody>
          <a:bodyPr/>
          <a:lstStyle/>
          <a:p>
            <a:r>
              <a:rPr lang="en-US" altLang="en-US" dirty="0"/>
              <a:t>To Be Protected</a:t>
            </a:r>
            <a:br>
              <a:rPr lang="en-US" altLang="en-US" dirty="0"/>
            </a:br>
            <a:r>
              <a:rPr lang="en-US" altLang="en-US" dirty="0"/>
              <a:t>Article 56.09</a:t>
            </a:r>
            <a:endParaRPr lang="en-US" altLang="en-US" b="1" dirty="0"/>
          </a:p>
        </p:txBody>
      </p:sp>
      <p:sp>
        <p:nvSpPr>
          <p:cNvPr id="26628" name="Rectangle 3"/>
          <p:cNvSpPr>
            <a:spLocks noGrp="1" noChangeArrowheads="1"/>
          </p:cNvSpPr>
          <p:nvPr>
            <p:ph type="body" idx="1"/>
          </p:nvPr>
        </p:nvSpPr>
        <p:spPr>
          <a:xfrm>
            <a:off x="685800" y="1828800"/>
            <a:ext cx="7848600" cy="3810000"/>
          </a:xfrm>
        </p:spPr>
        <p:txBody>
          <a:bodyPr/>
          <a:lstStyle/>
          <a:p>
            <a:pPr>
              <a:spcBef>
                <a:spcPts val="504"/>
              </a:spcBef>
              <a:buFont typeface="Webdings" pitchFamily="18" charset="2"/>
              <a:buNone/>
            </a:pPr>
            <a:r>
              <a:rPr lang="en-US" altLang="en-US" dirty="0"/>
              <a:t>Texas Code Criminal Procedure – Article 56.09</a:t>
            </a:r>
          </a:p>
          <a:p>
            <a:pPr>
              <a:spcBef>
                <a:spcPts val="504"/>
              </a:spcBef>
              <a:buFont typeface="Webdings" pitchFamily="18" charset="2"/>
              <a:buNone/>
            </a:pPr>
            <a:r>
              <a:rPr lang="en-US" altLang="en-US" dirty="0"/>
              <a:t>Crime Victims’ Rights – Victim’s Right To Privacy</a:t>
            </a:r>
          </a:p>
          <a:p>
            <a:pPr>
              <a:spcBef>
                <a:spcPts val="504"/>
              </a:spcBef>
              <a:buFont typeface="Webdings" pitchFamily="18" charset="2"/>
              <a:buNone/>
            </a:pPr>
            <a:endParaRPr lang="en-US" altLang="en-US" dirty="0"/>
          </a:p>
          <a:p>
            <a:pPr>
              <a:spcBef>
                <a:spcPts val="504"/>
              </a:spcBef>
            </a:pPr>
            <a:r>
              <a:rPr lang="en-US" altLang="en-US" dirty="0"/>
              <a:t>The victims of crime have the right, as far as reasonably practical, to have their address and phone number be removed from the court file.</a:t>
            </a:r>
          </a:p>
          <a:p>
            <a:pPr>
              <a:spcBef>
                <a:spcPts val="504"/>
              </a:spcBef>
            </a:pPr>
            <a:endParaRPr lang="en-US" altLang="en-US" dirty="0"/>
          </a:p>
          <a:p>
            <a:pPr>
              <a:spcBef>
                <a:spcPts val="504"/>
              </a:spcBef>
            </a:pPr>
            <a:r>
              <a:rPr lang="en-US" altLang="en-US" dirty="0"/>
              <a:t>Exception: When the address is necessary to identify the place of crime</a:t>
            </a:r>
          </a:p>
          <a:p>
            <a:pPr>
              <a:spcBef>
                <a:spcPts val="504"/>
              </a:spcBef>
            </a:pPr>
            <a:endParaRPr lang="en-US" altLang="en-US" dirty="0"/>
          </a:p>
          <a:p>
            <a:pPr>
              <a:spcBef>
                <a:spcPts val="504"/>
              </a:spcBef>
            </a:pPr>
            <a:endParaRPr lang="en-US" altLang="en-US" dirty="0"/>
          </a:p>
          <a:p>
            <a:pPr>
              <a:spcBef>
                <a:spcPts val="504"/>
              </a:spcBef>
            </a:pPr>
            <a:endParaRPr lang="en-US" altLang="en-US" dirty="0"/>
          </a:p>
        </p:txBody>
      </p:sp>
    </p:spTree>
    <p:extLst>
      <p:ext uri="{BB962C8B-B14F-4D97-AF65-F5344CB8AC3E}">
        <p14:creationId xmlns:p14="http://schemas.microsoft.com/office/powerpoint/2010/main" val="2197896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1600200" y="0"/>
            <a:ext cx="6400800" cy="867930"/>
          </a:xfrm>
        </p:spPr>
        <p:txBody>
          <a:bodyPr/>
          <a:lstStyle/>
          <a:p>
            <a:r>
              <a:rPr lang="en-US" altLang="en-US" dirty="0"/>
              <a:t>To Be Informed</a:t>
            </a:r>
            <a:br>
              <a:rPr lang="en-US" altLang="en-US" dirty="0"/>
            </a:br>
            <a:r>
              <a:rPr lang="en-US" altLang="en-US" dirty="0"/>
              <a:t>Article 56.02 (a) (3) (A)</a:t>
            </a:r>
          </a:p>
        </p:txBody>
      </p:sp>
      <p:sp>
        <p:nvSpPr>
          <p:cNvPr id="32772" name="Rectangle 3"/>
          <p:cNvSpPr>
            <a:spLocks noGrp="1" noChangeArrowheads="1"/>
          </p:cNvSpPr>
          <p:nvPr>
            <p:ph type="body" idx="1"/>
          </p:nvPr>
        </p:nvSpPr>
        <p:spPr>
          <a:xfrm>
            <a:off x="685800" y="1828800"/>
            <a:ext cx="7772400" cy="4648200"/>
          </a:xfrm>
        </p:spPr>
        <p:txBody>
          <a:bodyPr/>
          <a:lstStyle/>
          <a:p>
            <a:pPr>
              <a:spcBef>
                <a:spcPts val="504"/>
              </a:spcBef>
              <a:buFont typeface="Webdings" pitchFamily="18" charset="2"/>
              <a:buNone/>
            </a:pPr>
            <a:r>
              <a:rPr lang="en-US" altLang="en-US" dirty="0"/>
              <a:t>Texas Code Criminal Procedure – Article 56.02 (a) (3) (A)  </a:t>
            </a:r>
          </a:p>
          <a:p>
            <a:pPr>
              <a:spcBef>
                <a:spcPts val="504"/>
              </a:spcBef>
              <a:buFont typeface="Webdings" pitchFamily="18" charset="2"/>
              <a:buNone/>
            </a:pPr>
            <a:r>
              <a:rPr lang="en-US" altLang="en-US" dirty="0"/>
              <a:t>Crime Victims’ Rights – Prosecutorial</a:t>
            </a:r>
          </a:p>
          <a:p>
            <a:pPr>
              <a:spcBef>
                <a:spcPts val="504"/>
              </a:spcBef>
              <a:buFont typeface="Webdings" pitchFamily="18" charset="2"/>
              <a:buNone/>
            </a:pPr>
            <a:endParaRPr lang="en-US" altLang="en-US" dirty="0"/>
          </a:p>
          <a:p>
            <a:pPr>
              <a:spcBef>
                <a:spcPts val="504"/>
              </a:spcBef>
            </a:pPr>
            <a:r>
              <a:rPr lang="en-US" altLang="en-US" dirty="0"/>
              <a:t>Victims of crime have the right to be informed of relevant court proceedings, including appellate proceedings and be informed if those proceedings have been canceled or rescheduled. </a:t>
            </a:r>
          </a:p>
          <a:p>
            <a:pPr>
              <a:spcBef>
                <a:spcPts val="504"/>
              </a:spcBef>
              <a:buFont typeface="Webdings" pitchFamily="18" charset="2"/>
              <a:buNone/>
            </a:pPr>
            <a:endParaRPr lang="en-US" altLang="en-US" dirty="0"/>
          </a:p>
          <a:p>
            <a:pPr>
              <a:spcBef>
                <a:spcPts val="504"/>
              </a:spcBef>
              <a:buFont typeface="Webdings" pitchFamily="18" charset="2"/>
              <a:buNone/>
            </a:pPr>
            <a:endParaRPr lang="en-US" altLang="en-US" dirty="0"/>
          </a:p>
          <a:p>
            <a:pPr>
              <a:spcBef>
                <a:spcPts val="504"/>
              </a:spcBef>
            </a:pPr>
            <a:endParaRPr lang="en-US" altLang="en-US" sz="2500" dirty="0"/>
          </a:p>
        </p:txBody>
      </p:sp>
    </p:spTree>
    <p:extLst>
      <p:ext uri="{BB962C8B-B14F-4D97-AF65-F5344CB8AC3E}">
        <p14:creationId xmlns:p14="http://schemas.microsoft.com/office/powerpoint/2010/main" val="4208556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of Criminal Procedure – Article 56.02 (a) (5)</a:t>
            </a:r>
          </a:p>
          <a:p>
            <a:pPr>
              <a:spcBef>
                <a:spcPts val="504"/>
              </a:spcBef>
              <a:buFont typeface="Webdings" pitchFamily="18" charset="2"/>
              <a:buNone/>
            </a:pPr>
            <a:r>
              <a:rPr lang="en-US" altLang="en-US" dirty="0"/>
              <a:t>Crime Victims’ Rights – VIS / Probation </a:t>
            </a:r>
          </a:p>
          <a:p>
            <a:pPr>
              <a:spcBef>
                <a:spcPts val="504"/>
              </a:spcBef>
              <a:buFont typeface="Webdings" pitchFamily="18" charset="2"/>
              <a:buNone/>
            </a:pPr>
            <a:endParaRPr lang="en-US" altLang="en-US" dirty="0"/>
          </a:p>
          <a:p>
            <a:pPr>
              <a:spcBef>
                <a:spcPts val="504"/>
              </a:spcBef>
            </a:pPr>
            <a:r>
              <a:rPr lang="en-US" altLang="en-US" dirty="0"/>
              <a:t>Victims of crime have the right to provide pertinent information to a probation department:</a:t>
            </a:r>
          </a:p>
          <a:p>
            <a:pPr lvl="1">
              <a:spcBef>
                <a:spcPts val="504"/>
              </a:spcBef>
              <a:buFont typeface="Arial" charset="0"/>
              <a:buChar char="•"/>
            </a:pPr>
            <a:r>
              <a:rPr lang="en-US" altLang="en-US" dirty="0"/>
              <a:t>Testimony or written statement</a:t>
            </a:r>
          </a:p>
          <a:p>
            <a:pPr lvl="1">
              <a:spcBef>
                <a:spcPts val="504"/>
              </a:spcBef>
              <a:buFont typeface="Arial" charset="0"/>
              <a:buChar char="•"/>
            </a:pPr>
            <a:r>
              <a:rPr lang="en-US" altLang="en-US" dirty="0"/>
              <a:t>Concerning the impact of the offense</a:t>
            </a:r>
          </a:p>
          <a:p>
            <a:pPr lvl="1">
              <a:spcBef>
                <a:spcPts val="504"/>
              </a:spcBef>
              <a:buFont typeface="Arial" charset="0"/>
              <a:buChar char="•"/>
            </a:pPr>
            <a:r>
              <a:rPr lang="en-US" altLang="en-US" dirty="0"/>
              <a:t>Prior to sentencing</a:t>
            </a:r>
          </a:p>
          <a:p>
            <a:pPr lvl="1">
              <a:spcBef>
                <a:spcPts val="504"/>
              </a:spcBef>
              <a:buFont typeface="Times" charset="0"/>
              <a:buNone/>
            </a:pPr>
            <a:r>
              <a:rPr lang="en-US" altLang="en-US" dirty="0"/>
              <a:t> </a:t>
            </a:r>
            <a:endParaRPr lang="en-US" altLang="en-US" sz="2500" dirty="0"/>
          </a:p>
        </p:txBody>
      </p:sp>
      <p:sp>
        <p:nvSpPr>
          <p:cNvPr id="2" name="Title 1"/>
          <p:cNvSpPr>
            <a:spLocks noGrp="1"/>
          </p:cNvSpPr>
          <p:nvPr>
            <p:ph type="title"/>
          </p:nvPr>
        </p:nvSpPr>
        <p:spPr>
          <a:xfrm>
            <a:off x="1600200" y="0"/>
            <a:ext cx="6400800" cy="867930"/>
          </a:xfrm>
        </p:spPr>
        <p:txBody>
          <a:bodyPr/>
          <a:lstStyle/>
          <a:p>
            <a:r>
              <a:rPr lang="en-US" altLang="en-US" dirty="0"/>
              <a:t>Information/impact to Probation</a:t>
            </a:r>
            <a:br>
              <a:rPr lang="en-US" altLang="en-US" dirty="0"/>
            </a:br>
            <a:r>
              <a:rPr lang="en-US" altLang="en-US" dirty="0"/>
              <a:t>Article 56.02 (a) (5)</a:t>
            </a:r>
            <a:endParaRPr lang="en-US" dirty="0"/>
          </a:p>
        </p:txBody>
      </p:sp>
    </p:spTree>
    <p:extLst>
      <p:ext uri="{BB962C8B-B14F-4D97-AF65-F5344CB8AC3E}">
        <p14:creationId xmlns:p14="http://schemas.microsoft.com/office/powerpoint/2010/main" val="3223734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1600200" y="0"/>
            <a:ext cx="6400800" cy="867930"/>
          </a:xfrm>
        </p:spPr>
        <p:txBody>
          <a:bodyPr/>
          <a:lstStyle/>
          <a:p>
            <a:r>
              <a:rPr lang="en-US" altLang="en-US" dirty="0"/>
              <a:t>To Be Informed</a:t>
            </a:r>
            <a:br>
              <a:rPr lang="en-US" altLang="en-US" dirty="0"/>
            </a:br>
            <a:r>
              <a:rPr lang="en-US" altLang="en-US" dirty="0"/>
              <a:t>Article 56.02 (a) (3) (B)</a:t>
            </a:r>
          </a:p>
        </p:txBody>
      </p:sp>
      <p:sp>
        <p:nvSpPr>
          <p:cNvPr id="33796" name="Rectangle 3"/>
          <p:cNvSpPr>
            <a:spLocks noGrp="1" noChangeArrowheads="1"/>
          </p:cNvSpPr>
          <p:nvPr>
            <p:ph type="body" idx="1"/>
          </p:nvPr>
        </p:nvSpPr>
        <p:spPr>
          <a:xfrm>
            <a:off x="685800" y="1828800"/>
            <a:ext cx="7772400" cy="4648200"/>
          </a:xfrm>
        </p:spPr>
        <p:txBody>
          <a:bodyPr/>
          <a:lstStyle/>
          <a:p>
            <a:pPr>
              <a:spcBef>
                <a:spcPts val="504"/>
              </a:spcBef>
              <a:buFont typeface="Webdings" pitchFamily="18" charset="2"/>
              <a:buNone/>
            </a:pPr>
            <a:r>
              <a:rPr lang="en-US" altLang="en-US" dirty="0"/>
              <a:t>Texas Code Criminal Procedure – Article 56.02 (a) (3) (B)</a:t>
            </a:r>
          </a:p>
          <a:p>
            <a:pPr>
              <a:spcBef>
                <a:spcPts val="504"/>
              </a:spcBef>
              <a:buFont typeface="Webdings" pitchFamily="18" charset="2"/>
              <a:buNone/>
            </a:pPr>
            <a:r>
              <a:rPr lang="en-US" altLang="en-US" dirty="0"/>
              <a:t>Crime Victims’ Rights – Prosecutorial</a:t>
            </a:r>
          </a:p>
          <a:p>
            <a:pPr>
              <a:spcBef>
                <a:spcPts val="504"/>
              </a:spcBef>
              <a:buFont typeface="Webdings" pitchFamily="18" charset="2"/>
              <a:buNone/>
            </a:pPr>
            <a:endParaRPr lang="en-US" altLang="en-US" dirty="0"/>
          </a:p>
          <a:p>
            <a:pPr>
              <a:spcBef>
                <a:spcPts val="504"/>
              </a:spcBef>
            </a:pPr>
            <a:r>
              <a:rPr lang="en-US" altLang="en-US" dirty="0"/>
              <a:t>Victims of crime have the right to be informed by the appellate court of the decisions of the court, after the decisions are entered but before the decisions are made public. </a:t>
            </a:r>
          </a:p>
          <a:p>
            <a:pPr>
              <a:spcBef>
                <a:spcPts val="504"/>
              </a:spcBef>
              <a:buFont typeface="Webdings" pitchFamily="18" charset="2"/>
              <a:buNone/>
            </a:pPr>
            <a:endParaRPr lang="en-US" altLang="en-US" dirty="0"/>
          </a:p>
          <a:p>
            <a:pPr>
              <a:spcBef>
                <a:spcPts val="504"/>
              </a:spcBef>
            </a:pPr>
            <a:endParaRPr lang="en-US" altLang="en-US" sz="2500" dirty="0"/>
          </a:p>
        </p:txBody>
      </p:sp>
    </p:spTree>
    <p:extLst>
      <p:ext uri="{BB962C8B-B14F-4D97-AF65-F5344CB8AC3E}">
        <p14:creationId xmlns:p14="http://schemas.microsoft.com/office/powerpoint/2010/main" val="1791948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1600200" y="0"/>
            <a:ext cx="6400800" cy="867930"/>
          </a:xfrm>
        </p:spPr>
        <p:txBody>
          <a:bodyPr/>
          <a:lstStyle/>
          <a:p>
            <a:r>
              <a:rPr lang="en-US" altLang="en-US" dirty="0"/>
              <a:t>To Be Informed</a:t>
            </a:r>
            <a:br>
              <a:rPr lang="en-US" altLang="en-US" dirty="0"/>
            </a:br>
            <a:r>
              <a:rPr lang="en-US" altLang="en-US" dirty="0"/>
              <a:t>Article 56.02 (a) (4)</a:t>
            </a:r>
          </a:p>
        </p:txBody>
      </p:sp>
      <p:sp>
        <p:nvSpPr>
          <p:cNvPr id="30724"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Criminal Procedure – Article 56.02 (a) (4)</a:t>
            </a:r>
          </a:p>
          <a:p>
            <a:pPr>
              <a:spcBef>
                <a:spcPts val="504"/>
              </a:spcBef>
              <a:buFont typeface="Webdings" pitchFamily="18" charset="2"/>
              <a:buNone/>
            </a:pPr>
            <a:r>
              <a:rPr lang="en-US" altLang="en-US" dirty="0"/>
              <a:t>Crime Victims’ Rights – Law Enforcement</a:t>
            </a:r>
          </a:p>
          <a:p>
            <a:pPr>
              <a:spcBef>
                <a:spcPts val="504"/>
              </a:spcBef>
              <a:buFont typeface="Webdings" pitchFamily="18" charset="2"/>
              <a:buNone/>
            </a:pPr>
            <a:endParaRPr lang="en-US" altLang="en-US" dirty="0"/>
          </a:p>
          <a:p>
            <a:pPr>
              <a:spcBef>
                <a:spcPts val="504"/>
              </a:spcBef>
            </a:pPr>
            <a:r>
              <a:rPr lang="en-US" altLang="en-US" dirty="0"/>
              <a:t>Victims of crime have the right to be informed by a peace officer concerning:</a:t>
            </a:r>
          </a:p>
          <a:p>
            <a:pPr lvl="1">
              <a:spcBef>
                <a:spcPts val="504"/>
              </a:spcBef>
              <a:buFont typeface="Arial" charset="0"/>
              <a:buChar char="•"/>
            </a:pPr>
            <a:r>
              <a:rPr lang="en-US" altLang="en-US" dirty="0"/>
              <a:t>Defendant’s right to bail</a:t>
            </a:r>
          </a:p>
          <a:p>
            <a:pPr lvl="1">
              <a:spcBef>
                <a:spcPts val="504"/>
              </a:spcBef>
              <a:buFont typeface="Arial" charset="0"/>
              <a:buChar char="•"/>
            </a:pPr>
            <a:r>
              <a:rPr lang="en-US" altLang="en-US" dirty="0"/>
              <a:t>Procedures in criminal investigations </a:t>
            </a:r>
          </a:p>
          <a:p>
            <a:pPr>
              <a:buFont typeface="Webdings" pitchFamily="18" charset="2"/>
              <a:buNone/>
            </a:pPr>
            <a:endParaRPr lang="en-US" altLang="en-US" dirty="0"/>
          </a:p>
          <a:p>
            <a:endParaRPr lang="en-US" altLang="en-US" sz="2500" dirty="0"/>
          </a:p>
        </p:txBody>
      </p:sp>
    </p:spTree>
    <p:extLst>
      <p:ext uri="{BB962C8B-B14F-4D97-AF65-F5344CB8AC3E}">
        <p14:creationId xmlns:p14="http://schemas.microsoft.com/office/powerpoint/2010/main" val="3665723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1600200" y="0"/>
            <a:ext cx="6400800" cy="867930"/>
          </a:xfrm>
        </p:spPr>
        <p:txBody>
          <a:bodyPr/>
          <a:lstStyle/>
          <a:p>
            <a:r>
              <a:rPr lang="en-US" altLang="en-US" dirty="0"/>
              <a:t>To Be Informed</a:t>
            </a:r>
            <a:br>
              <a:rPr lang="en-US" altLang="en-US" dirty="0"/>
            </a:br>
            <a:r>
              <a:rPr lang="en-US" altLang="en-US" dirty="0"/>
              <a:t>Article 56.02(a) (4)</a:t>
            </a:r>
          </a:p>
        </p:txBody>
      </p:sp>
      <p:sp>
        <p:nvSpPr>
          <p:cNvPr id="31748"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Criminal Procedure – Article 56.02 (a) (4)</a:t>
            </a:r>
          </a:p>
          <a:p>
            <a:pPr>
              <a:spcBef>
                <a:spcPts val="504"/>
              </a:spcBef>
              <a:buFont typeface="Webdings" pitchFamily="18" charset="2"/>
              <a:buNone/>
            </a:pPr>
            <a:r>
              <a:rPr lang="en-US" altLang="en-US" dirty="0"/>
              <a:t>Crime Victims’ Rights – Prosecutorial </a:t>
            </a:r>
          </a:p>
          <a:p>
            <a:pPr>
              <a:spcBef>
                <a:spcPts val="504"/>
              </a:spcBef>
              <a:buFont typeface="Webdings" pitchFamily="18" charset="2"/>
              <a:buNone/>
            </a:pPr>
            <a:endParaRPr lang="en-US" altLang="en-US" dirty="0"/>
          </a:p>
          <a:p>
            <a:pPr>
              <a:spcBef>
                <a:spcPts val="504"/>
              </a:spcBef>
            </a:pPr>
            <a:r>
              <a:rPr lang="en-US" altLang="en-US" dirty="0"/>
              <a:t>Victims of crime have the right to be informed by the District Attorney’s Office concerning:</a:t>
            </a:r>
          </a:p>
          <a:p>
            <a:pPr lvl="1">
              <a:spcBef>
                <a:spcPts val="504"/>
              </a:spcBef>
              <a:buFont typeface="Arial" charset="0"/>
              <a:buChar char="•"/>
            </a:pPr>
            <a:r>
              <a:rPr lang="en-US" altLang="en-US" dirty="0"/>
              <a:t>General system procedures</a:t>
            </a:r>
          </a:p>
          <a:p>
            <a:pPr lvl="1">
              <a:spcBef>
                <a:spcPts val="504"/>
              </a:spcBef>
              <a:buFont typeface="Arial" charset="0"/>
              <a:buChar char="•"/>
            </a:pPr>
            <a:r>
              <a:rPr lang="en-US" altLang="en-US" dirty="0"/>
              <a:t>Pleas</a:t>
            </a:r>
          </a:p>
          <a:p>
            <a:pPr lvl="1">
              <a:spcBef>
                <a:spcPts val="504"/>
              </a:spcBef>
              <a:buFont typeface="Arial" charset="0"/>
              <a:buChar char="•"/>
            </a:pPr>
            <a:r>
              <a:rPr lang="en-US" altLang="en-US" dirty="0"/>
              <a:t>Restitution</a:t>
            </a:r>
          </a:p>
          <a:p>
            <a:pPr lvl="1">
              <a:spcBef>
                <a:spcPts val="504"/>
              </a:spcBef>
              <a:buFont typeface="Arial" charset="0"/>
              <a:buChar char="•"/>
            </a:pPr>
            <a:r>
              <a:rPr lang="en-US" altLang="en-US" dirty="0"/>
              <a:t>Appeals</a:t>
            </a:r>
          </a:p>
          <a:p>
            <a:pPr lvl="1">
              <a:spcBef>
                <a:spcPts val="504"/>
              </a:spcBef>
              <a:buFont typeface="Arial" charset="0"/>
              <a:buChar char="•"/>
            </a:pPr>
            <a:r>
              <a:rPr lang="en-US" altLang="en-US" dirty="0"/>
              <a:t>Parole</a:t>
            </a:r>
          </a:p>
          <a:p>
            <a:pPr>
              <a:spcBef>
                <a:spcPts val="504"/>
              </a:spcBef>
              <a:buFont typeface="Webdings" pitchFamily="18" charset="2"/>
              <a:buNone/>
            </a:pPr>
            <a:endParaRPr lang="en-US" altLang="en-US" dirty="0"/>
          </a:p>
          <a:p>
            <a:pPr>
              <a:spcBef>
                <a:spcPts val="504"/>
              </a:spcBef>
            </a:pPr>
            <a:endParaRPr lang="en-US" altLang="en-US" sz="2500" dirty="0"/>
          </a:p>
        </p:txBody>
      </p:sp>
    </p:spTree>
    <p:extLst>
      <p:ext uri="{BB962C8B-B14F-4D97-AF65-F5344CB8AC3E}">
        <p14:creationId xmlns:p14="http://schemas.microsoft.com/office/powerpoint/2010/main" val="928692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1600200" y="0"/>
            <a:ext cx="6400800" cy="867930"/>
          </a:xfrm>
        </p:spPr>
        <p:txBody>
          <a:bodyPr/>
          <a:lstStyle/>
          <a:p>
            <a:r>
              <a:rPr lang="en-US" altLang="en-US" dirty="0"/>
              <a:t>Information on CVC</a:t>
            </a:r>
            <a:br>
              <a:rPr lang="en-US" altLang="en-US" dirty="0"/>
            </a:br>
            <a:r>
              <a:rPr lang="en-US" altLang="en-US" dirty="0"/>
              <a:t>Article 56.02 (a) (6)</a:t>
            </a:r>
          </a:p>
        </p:txBody>
      </p:sp>
      <p:sp>
        <p:nvSpPr>
          <p:cNvPr id="28676"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Criminal Procedure – Article 56.02 (a) (6) </a:t>
            </a:r>
          </a:p>
          <a:p>
            <a:pPr>
              <a:spcBef>
                <a:spcPts val="504"/>
              </a:spcBef>
              <a:buFont typeface="Webdings" pitchFamily="18" charset="2"/>
              <a:buNone/>
            </a:pPr>
            <a:r>
              <a:rPr lang="en-US" altLang="en-US" dirty="0"/>
              <a:t>Crime Victims’ Rights – Crime Victims’ Compensation</a:t>
            </a:r>
          </a:p>
          <a:p>
            <a:pPr>
              <a:spcBef>
                <a:spcPts val="504"/>
              </a:spcBef>
              <a:buFont typeface="Webdings" pitchFamily="18" charset="2"/>
              <a:buNone/>
            </a:pPr>
            <a:endParaRPr lang="en-US" altLang="en-US" dirty="0"/>
          </a:p>
          <a:p>
            <a:pPr>
              <a:spcBef>
                <a:spcPts val="504"/>
              </a:spcBef>
            </a:pPr>
            <a:r>
              <a:rPr lang="en-US" altLang="en-US" dirty="0"/>
              <a:t>Victims of crime have the right to receive information regarding compensation as stated by the Crime Victims Compensation Act.</a:t>
            </a:r>
          </a:p>
          <a:p>
            <a:pPr>
              <a:spcBef>
                <a:spcPts val="504"/>
              </a:spcBef>
            </a:pPr>
            <a:endParaRPr lang="en-US" altLang="en-US" sz="2500" dirty="0"/>
          </a:p>
        </p:txBody>
      </p:sp>
    </p:spTree>
    <p:extLst>
      <p:ext uri="{BB962C8B-B14F-4D97-AF65-F5344CB8AC3E}">
        <p14:creationId xmlns:p14="http://schemas.microsoft.com/office/powerpoint/2010/main" val="3467641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1600200" y="8442"/>
            <a:ext cx="6400800" cy="867930"/>
          </a:xfrm>
        </p:spPr>
        <p:txBody>
          <a:bodyPr/>
          <a:lstStyle/>
          <a:p>
            <a:r>
              <a:rPr lang="en-US" altLang="en-US" dirty="0"/>
              <a:t>Right to Referrals</a:t>
            </a:r>
            <a:br>
              <a:rPr lang="en-US" altLang="en-US" dirty="0"/>
            </a:br>
            <a:r>
              <a:rPr lang="en-US" altLang="en-US" dirty="0"/>
              <a:t>Article 56.02 (a) (6)</a:t>
            </a:r>
          </a:p>
        </p:txBody>
      </p:sp>
      <p:sp>
        <p:nvSpPr>
          <p:cNvPr id="29700"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Criminal Procedure – Article 56.02 (a) (6)  </a:t>
            </a:r>
          </a:p>
          <a:p>
            <a:pPr>
              <a:spcBef>
                <a:spcPts val="504"/>
              </a:spcBef>
              <a:buFont typeface="Webdings" pitchFamily="18" charset="2"/>
              <a:buNone/>
            </a:pPr>
            <a:r>
              <a:rPr lang="en-US" altLang="en-US" dirty="0"/>
              <a:t>Crime Victims’ Rights – Referrals</a:t>
            </a:r>
          </a:p>
          <a:p>
            <a:pPr>
              <a:spcBef>
                <a:spcPts val="504"/>
              </a:spcBef>
              <a:buFont typeface="Webdings" pitchFamily="18" charset="2"/>
              <a:buNone/>
            </a:pPr>
            <a:endParaRPr lang="en-US" altLang="en-US" dirty="0"/>
          </a:p>
          <a:p>
            <a:pPr>
              <a:spcBef>
                <a:spcPts val="504"/>
              </a:spcBef>
            </a:pPr>
            <a:r>
              <a:rPr lang="en-US" altLang="en-US" dirty="0"/>
              <a:t>Victims of crime have the right to referral to available social service agencies that may offer additional assistance.</a:t>
            </a:r>
          </a:p>
          <a:p>
            <a:pPr>
              <a:spcBef>
                <a:spcPts val="504"/>
              </a:spcBef>
            </a:pPr>
            <a:endParaRPr lang="en-US" altLang="en-US" sz="2500" dirty="0"/>
          </a:p>
        </p:txBody>
      </p:sp>
    </p:spTree>
    <p:extLst>
      <p:ext uri="{BB962C8B-B14F-4D97-AF65-F5344CB8AC3E}">
        <p14:creationId xmlns:p14="http://schemas.microsoft.com/office/powerpoint/2010/main" val="343892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body" idx="1"/>
          </p:nvPr>
        </p:nvSpPr>
        <p:spPr>
          <a:xfrm>
            <a:off x="685800" y="1828800"/>
            <a:ext cx="7772400" cy="3657600"/>
          </a:xfrm>
        </p:spPr>
        <p:txBody>
          <a:bodyPr/>
          <a:lstStyle/>
          <a:p>
            <a:pPr>
              <a:spcBef>
                <a:spcPts val="504"/>
              </a:spcBef>
              <a:buFont typeface="Webdings" pitchFamily="18" charset="2"/>
              <a:buNone/>
            </a:pPr>
            <a:r>
              <a:rPr lang="en-US" altLang="en-US" dirty="0"/>
              <a:t>Texas Code Criminal Procedure – Article 56.02 (a) (7)</a:t>
            </a:r>
          </a:p>
          <a:p>
            <a:pPr>
              <a:spcBef>
                <a:spcPts val="504"/>
              </a:spcBef>
              <a:buFont typeface="Webdings" pitchFamily="18" charset="2"/>
              <a:buNone/>
            </a:pPr>
            <a:r>
              <a:rPr lang="en-US" altLang="en-US" dirty="0"/>
              <a:t>Crime Victims’ Rights – Parole Proceedings</a:t>
            </a:r>
          </a:p>
          <a:p>
            <a:pPr>
              <a:spcBef>
                <a:spcPts val="504"/>
              </a:spcBef>
              <a:buFont typeface="Webdings" pitchFamily="18" charset="2"/>
              <a:buNone/>
            </a:pPr>
            <a:endParaRPr lang="en-US" altLang="en-US" dirty="0"/>
          </a:p>
          <a:p>
            <a:pPr>
              <a:spcBef>
                <a:spcPts val="504"/>
              </a:spcBef>
            </a:pPr>
            <a:r>
              <a:rPr lang="en-US" altLang="en-US" dirty="0"/>
              <a:t>Victims of crime have the right to be informed, upon</a:t>
            </a:r>
          </a:p>
          <a:p>
            <a:pPr>
              <a:spcBef>
                <a:spcPts val="504"/>
              </a:spcBef>
              <a:buFont typeface="Webdings" pitchFamily="18" charset="2"/>
              <a:buNone/>
            </a:pPr>
            <a:r>
              <a:rPr lang="en-US" altLang="en-US" dirty="0"/>
              <a:t>	request: </a:t>
            </a:r>
          </a:p>
          <a:p>
            <a:pPr lvl="1">
              <a:spcBef>
                <a:spcPts val="504"/>
              </a:spcBef>
              <a:buFont typeface="Arial" charset="0"/>
              <a:buChar char="•"/>
            </a:pPr>
            <a:r>
              <a:rPr lang="en-US" altLang="en-US" dirty="0"/>
              <a:t>Parole proceedings concerning a defendant in victim’s case</a:t>
            </a:r>
          </a:p>
          <a:p>
            <a:pPr lvl="1">
              <a:spcBef>
                <a:spcPts val="504"/>
              </a:spcBef>
              <a:buFont typeface="Arial" charset="0"/>
              <a:buChar char="•"/>
            </a:pPr>
            <a:r>
              <a:rPr lang="en-US" altLang="en-US" dirty="0"/>
              <a:t>Notification and participation in parole proceedings</a:t>
            </a:r>
          </a:p>
          <a:p>
            <a:pPr lvl="1">
              <a:spcBef>
                <a:spcPts val="504"/>
              </a:spcBef>
              <a:buFont typeface="Arial" charset="0"/>
              <a:buChar char="•"/>
            </a:pPr>
            <a:r>
              <a:rPr lang="en-US" altLang="en-US" dirty="0"/>
              <a:t>About submitting their own provision to the BPP concerning defendant file information to be considered prior to parole</a:t>
            </a:r>
          </a:p>
          <a:p>
            <a:pPr lvl="1">
              <a:spcBef>
                <a:spcPts val="504"/>
              </a:spcBef>
              <a:buFont typeface="Arial" charset="0"/>
              <a:buChar char="•"/>
            </a:pPr>
            <a:r>
              <a:rPr lang="en-US" altLang="en-US" dirty="0"/>
              <a:t>Of the defendant’s release</a:t>
            </a:r>
          </a:p>
          <a:p>
            <a:pPr lvl="1">
              <a:spcBef>
                <a:spcPts val="504"/>
              </a:spcBef>
              <a:buFont typeface="Arial" charset="0"/>
              <a:buChar char="•"/>
            </a:pPr>
            <a:r>
              <a:rPr lang="en-US" altLang="en-US" dirty="0"/>
              <a:t>TDCJ, Victim Services (800) 848-4284</a:t>
            </a:r>
          </a:p>
          <a:p>
            <a:pPr>
              <a:spcBef>
                <a:spcPts val="504"/>
              </a:spcBef>
            </a:pPr>
            <a:endParaRPr lang="en-US" altLang="en-US" sz="2500" dirty="0"/>
          </a:p>
        </p:txBody>
      </p:sp>
      <p:sp>
        <p:nvSpPr>
          <p:cNvPr id="34819" name="Rectangle 2"/>
          <p:cNvSpPr>
            <a:spLocks noGrp="1" noChangeArrowheads="1"/>
          </p:cNvSpPr>
          <p:nvPr>
            <p:ph type="title"/>
          </p:nvPr>
        </p:nvSpPr>
        <p:spPr>
          <a:xfrm>
            <a:off x="1600200" y="8442"/>
            <a:ext cx="6400800" cy="867930"/>
          </a:xfrm>
        </p:spPr>
        <p:txBody>
          <a:bodyPr/>
          <a:lstStyle/>
          <a:p>
            <a:r>
              <a:rPr lang="en-US" altLang="en-US" dirty="0"/>
              <a:t>Victims Rights – Parole Process</a:t>
            </a:r>
            <a:br>
              <a:rPr lang="en-US" altLang="en-US" dirty="0"/>
            </a:br>
            <a:r>
              <a:rPr lang="en-US" altLang="en-US" dirty="0"/>
              <a:t>Article 56.02 (a) (7)</a:t>
            </a:r>
          </a:p>
        </p:txBody>
      </p:sp>
    </p:spTree>
    <p:extLst>
      <p:ext uri="{BB962C8B-B14F-4D97-AF65-F5344CB8AC3E}">
        <p14:creationId xmlns:p14="http://schemas.microsoft.com/office/powerpoint/2010/main" val="2250796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0"/>
            <a:ext cx="6400800" cy="867930"/>
          </a:xfrm>
        </p:spPr>
        <p:txBody>
          <a:bodyPr/>
          <a:lstStyle/>
          <a:p>
            <a:r>
              <a:rPr lang="en-US" altLang="en-US" dirty="0"/>
              <a:t>Safe Waiting Areas</a:t>
            </a:r>
            <a:br>
              <a:rPr lang="en-US" altLang="en-US" dirty="0"/>
            </a:br>
            <a:r>
              <a:rPr lang="en-US" altLang="en-US" dirty="0"/>
              <a:t>Article 56.02 (a) (8)</a:t>
            </a:r>
          </a:p>
        </p:txBody>
      </p:sp>
      <p:sp>
        <p:nvSpPr>
          <p:cNvPr id="25603" name="Content Placeholder 2"/>
          <p:cNvSpPr>
            <a:spLocks noGrp="1"/>
          </p:cNvSpPr>
          <p:nvPr>
            <p:ph idx="1"/>
          </p:nvPr>
        </p:nvSpPr>
        <p:spPr>
          <a:xfrm>
            <a:off x="685800" y="1828800"/>
            <a:ext cx="7848600" cy="4343400"/>
          </a:xfrm>
        </p:spPr>
        <p:txBody>
          <a:bodyPr/>
          <a:lstStyle/>
          <a:p>
            <a:pPr>
              <a:spcBef>
                <a:spcPts val="504"/>
              </a:spcBef>
              <a:buFont typeface="Webdings" pitchFamily="18" charset="2"/>
              <a:buNone/>
            </a:pPr>
            <a:r>
              <a:rPr lang="en-US" altLang="en-US" dirty="0"/>
              <a:t>Texas Code Criminal Procedure – Article 56.02 (a) (8)</a:t>
            </a:r>
          </a:p>
          <a:p>
            <a:pPr>
              <a:spcBef>
                <a:spcPts val="504"/>
              </a:spcBef>
              <a:buFont typeface="Webdings" pitchFamily="18" charset="2"/>
              <a:buNone/>
            </a:pPr>
            <a:r>
              <a:rPr lang="en-US" altLang="en-US" dirty="0"/>
              <a:t>Crime Victims’ Rights – Waiting Area </a:t>
            </a:r>
          </a:p>
          <a:p>
            <a:pPr>
              <a:spcBef>
                <a:spcPts val="504"/>
              </a:spcBef>
              <a:buFont typeface="Webdings" pitchFamily="18" charset="2"/>
              <a:buNone/>
            </a:pPr>
            <a:endParaRPr lang="en-US" altLang="en-US" dirty="0"/>
          </a:p>
          <a:p>
            <a:pPr>
              <a:spcBef>
                <a:spcPts val="504"/>
              </a:spcBef>
            </a:pPr>
            <a:r>
              <a:rPr lang="en-US" altLang="en-US" dirty="0"/>
              <a:t>Victims of crime have the right to be provided with a waiting area before testifying in any proceedings concerning the offender.</a:t>
            </a:r>
          </a:p>
          <a:p>
            <a:pPr>
              <a:spcBef>
                <a:spcPts val="504"/>
              </a:spcBef>
            </a:pPr>
            <a:endParaRPr lang="en-US" altLang="en-US" dirty="0"/>
          </a:p>
          <a:p>
            <a:pPr>
              <a:spcBef>
                <a:spcPts val="504"/>
              </a:spcBef>
            </a:pPr>
            <a:r>
              <a:rPr lang="en-US" altLang="en-US" dirty="0"/>
              <a:t>If not available, other safeguards should be taken to minimize the victim’s contact with the offender and the offender’s relatives and witnesses, before and during court proceedings.  </a:t>
            </a:r>
          </a:p>
          <a:p>
            <a:pPr>
              <a:spcBef>
                <a:spcPts val="504"/>
              </a:spcBef>
            </a:pPr>
            <a:endParaRPr lang="en-US" altLang="en-US" dirty="0"/>
          </a:p>
        </p:txBody>
      </p:sp>
    </p:spTree>
    <p:extLst>
      <p:ext uri="{BB962C8B-B14F-4D97-AF65-F5344CB8AC3E}">
        <p14:creationId xmlns:p14="http://schemas.microsoft.com/office/powerpoint/2010/main" val="1606200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676400" y="0"/>
            <a:ext cx="6400800" cy="867930"/>
          </a:xfrm>
        </p:spPr>
        <p:txBody>
          <a:bodyPr/>
          <a:lstStyle/>
          <a:p>
            <a:pPr>
              <a:lnSpc>
                <a:spcPct val="90000"/>
              </a:lnSpc>
            </a:pPr>
            <a:r>
              <a:rPr lang="en-US" altLang="en-US" dirty="0"/>
              <a:t>Constitutional Rights for Crime Victims (Slide 2 of 2)</a:t>
            </a:r>
          </a:p>
        </p:txBody>
      </p:sp>
      <p:sp>
        <p:nvSpPr>
          <p:cNvPr id="6147" name="Content Placeholder 2"/>
          <p:cNvSpPr>
            <a:spLocks noGrp="1"/>
          </p:cNvSpPr>
          <p:nvPr>
            <p:ph idx="1"/>
          </p:nvPr>
        </p:nvSpPr>
        <p:spPr>
          <a:xfrm>
            <a:off x="723900" y="1828800"/>
            <a:ext cx="7696200" cy="4495800"/>
          </a:xfrm>
        </p:spPr>
        <p:txBody>
          <a:bodyPr/>
          <a:lstStyle/>
          <a:p>
            <a:r>
              <a:rPr lang="en-US" altLang="en-US" i="1" dirty="0"/>
              <a:t>“The victim in every criminal prosecution shall have the right to be present and to be heard at all critical stages of judicial proceedings.” – </a:t>
            </a:r>
            <a:r>
              <a:rPr lang="en-US" altLang="en-US" dirty="0"/>
              <a:t>Task</a:t>
            </a:r>
            <a:r>
              <a:rPr lang="en-US" altLang="en-US" i="1" dirty="0"/>
              <a:t> </a:t>
            </a:r>
            <a:r>
              <a:rPr lang="en-US" altLang="en-US" dirty="0"/>
              <a:t>Force Final Report 1982</a:t>
            </a:r>
          </a:p>
          <a:p>
            <a:endParaRPr lang="en-US" altLang="en-US" dirty="0"/>
          </a:p>
          <a:p>
            <a:r>
              <a:rPr lang="en-US" altLang="en-US" dirty="0"/>
              <a:t>68 Task Force recommendations in five areas: </a:t>
            </a:r>
          </a:p>
          <a:p>
            <a:pPr lvl="1">
              <a:buFont typeface="Arial" charset="0"/>
              <a:buChar char="•"/>
            </a:pPr>
            <a:r>
              <a:rPr lang="en-US" altLang="en-US" dirty="0"/>
              <a:t>Proposed executive and legislation action at</a:t>
            </a:r>
          </a:p>
          <a:p>
            <a:pPr lvl="1">
              <a:buFont typeface="Times" charset="0"/>
              <a:buNone/>
            </a:pPr>
            <a:r>
              <a:rPr lang="en-US" altLang="en-US" dirty="0"/>
              <a:t> 	federal and state level</a:t>
            </a:r>
          </a:p>
          <a:p>
            <a:pPr lvl="1">
              <a:buFont typeface="Arial" charset="0"/>
              <a:buChar char="•"/>
            </a:pPr>
            <a:r>
              <a:rPr lang="en-US" altLang="en-US" dirty="0"/>
              <a:t>Proposed federal action</a:t>
            </a:r>
          </a:p>
          <a:p>
            <a:pPr lvl="1">
              <a:buFont typeface="Arial" charset="0"/>
              <a:buChar char="•"/>
            </a:pPr>
            <a:r>
              <a:rPr lang="en-US" altLang="en-US" dirty="0"/>
              <a:t>Proposed action for criminal justice system agencies</a:t>
            </a:r>
          </a:p>
          <a:p>
            <a:pPr lvl="1">
              <a:buFont typeface="Arial" charset="0"/>
              <a:buChar char="•"/>
            </a:pPr>
            <a:r>
              <a:rPr lang="en-US" altLang="en-US" dirty="0"/>
              <a:t>Proposed actions for organizations </a:t>
            </a:r>
          </a:p>
          <a:p>
            <a:pPr lvl="1">
              <a:buFont typeface="Arial" charset="0"/>
              <a:buChar char="•"/>
            </a:pPr>
            <a:r>
              <a:rPr lang="en-US" altLang="en-US" dirty="0"/>
              <a:t>Proposed amendment to the federal constitution</a:t>
            </a:r>
          </a:p>
          <a:p>
            <a:pPr lvl="1">
              <a:buFont typeface="Arial" charset="0"/>
              <a:buChar char="•"/>
            </a:pPr>
            <a:endParaRPr lang="en-US" altLang="en-US" i="1" dirty="0"/>
          </a:p>
          <a:p>
            <a:pPr>
              <a:buFont typeface="Webdings" pitchFamily="18" charset="2"/>
              <a:buNone/>
            </a:pPr>
            <a:r>
              <a:rPr lang="en-US" altLang="en-US" i="1" dirty="0"/>
              <a:t>      </a:t>
            </a:r>
          </a:p>
          <a:p>
            <a:endParaRPr lang="en-US" altLang="en-US" dirty="0"/>
          </a:p>
        </p:txBody>
      </p:sp>
    </p:spTree>
    <p:extLst>
      <p:ext uri="{BB962C8B-B14F-4D97-AF65-F5344CB8AC3E}">
        <p14:creationId xmlns:p14="http://schemas.microsoft.com/office/powerpoint/2010/main" val="2453350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1600200" y="0"/>
            <a:ext cx="6400800" cy="867930"/>
          </a:xfrm>
        </p:spPr>
        <p:txBody>
          <a:bodyPr/>
          <a:lstStyle/>
          <a:p>
            <a:r>
              <a:rPr lang="en-US" altLang="en-US" b="1" dirty="0"/>
              <a:t>Return of Property</a:t>
            </a:r>
            <a:br>
              <a:rPr lang="en-US" altLang="en-US" b="1" dirty="0"/>
            </a:br>
            <a:r>
              <a:rPr lang="en-US" altLang="en-US" b="1" dirty="0"/>
              <a:t>Article 56.02 (a) (9)</a:t>
            </a:r>
          </a:p>
        </p:txBody>
      </p:sp>
      <p:sp>
        <p:nvSpPr>
          <p:cNvPr id="58372" name="Rectangle 3"/>
          <p:cNvSpPr>
            <a:spLocks noGrp="1" noChangeArrowheads="1"/>
          </p:cNvSpPr>
          <p:nvPr>
            <p:ph type="body" idx="1"/>
          </p:nvPr>
        </p:nvSpPr>
        <p:spPr>
          <a:xfrm>
            <a:off x="685800" y="1828800"/>
            <a:ext cx="7772400" cy="4114800"/>
          </a:xfrm>
        </p:spPr>
        <p:txBody>
          <a:bodyPr/>
          <a:lstStyle/>
          <a:p>
            <a:pPr>
              <a:spcBef>
                <a:spcPts val="504"/>
              </a:spcBef>
              <a:buFont typeface="Webdings" pitchFamily="18" charset="2"/>
              <a:buNone/>
            </a:pPr>
            <a:r>
              <a:rPr lang="en-US" altLang="en-US" dirty="0"/>
              <a:t>Texas Code of Criminal Procedure – Article 56.02 (a) (9)</a:t>
            </a:r>
          </a:p>
          <a:p>
            <a:pPr>
              <a:spcBef>
                <a:spcPts val="504"/>
              </a:spcBef>
              <a:buFont typeface="Webdings" pitchFamily="18" charset="2"/>
              <a:buNone/>
            </a:pPr>
            <a:r>
              <a:rPr lang="en-US" altLang="en-US" dirty="0"/>
              <a:t>Crime Victims’ Rights – Property </a:t>
            </a:r>
          </a:p>
          <a:p>
            <a:pPr>
              <a:spcBef>
                <a:spcPts val="504"/>
              </a:spcBef>
              <a:buFont typeface="Webdings" pitchFamily="18" charset="2"/>
              <a:buNone/>
            </a:pPr>
            <a:endParaRPr lang="en-US" altLang="en-US" dirty="0"/>
          </a:p>
          <a:p>
            <a:pPr>
              <a:spcBef>
                <a:spcPts val="504"/>
              </a:spcBef>
            </a:pPr>
            <a:r>
              <a:rPr lang="en-US" altLang="en-US" dirty="0"/>
              <a:t>Victims of crime have the right to prompt return of property that is held by law enforcement or attorney for the state as evidence. </a:t>
            </a:r>
          </a:p>
          <a:p>
            <a:pPr>
              <a:spcBef>
                <a:spcPts val="504"/>
              </a:spcBef>
            </a:pPr>
            <a:endParaRPr lang="en-US" altLang="en-US" dirty="0"/>
          </a:p>
          <a:p>
            <a:pPr>
              <a:spcBef>
                <a:spcPts val="504"/>
              </a:spcBef>
            </a:pPr>
            <a:r>
              <a:rPr lang="en-US" altLang="en-US" dirty="0"/>
              <a:t>Applicable when the property is no longer required for evidence</a:t>
            </a:r>
          </a:p>
          <a:p>
            <a:pPr>
              <a:spcBef>
                <a:spcPts val="504"/>
              </a:spcBef>
            </a:pPr>
            <a:endParaRPr lang="en-US" altLang="en-US" dirty="0"/>
          </a:p>
        </p:txBody>
      </p:sp>
    </p:spTree>
    <p:extLst>
      <p:ext uri="{BB962C8B-B14F-4D97-AF65-F5344CB8AC3E}">
        <p14:creationId xmlns:p14="http://schemas.microsoft.com/office/powerpoint/2010/main" val="1238016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1600200" y="0"/>
            <a:ext cx="6400800" cy="867930"/>
          </a:xfrm>
        </p:spPr>
        <p:txBody>
          <a:bodyPr/>
          <a:lstStyle/>
          <a:p>
            <a:r>
              <a:rPr lang="en-US" altLang="en-US" b="1" dirty="0"/>
              <a:t>Help with Employer</a:t>
            </a:r>
            <a:br>
              <a:rPr lang="en-US" altLang="en-US" b="1" dirty="0"/>
            </a:br>
            <a:r>
              <a:rPr lang="en-US" altLang="en-US" b="1" dirty="0"/>
              <a:t>Article 56.02 (a) (10)</a:t>
            </a:r>
          </a:p>
        </p:txBody>
      </p:sp>
      <p:sp>
        <p:nvSpPr>
          <p:cNvPr id="55300" name="Rectangle 3"/>
          <p:cNvSpPr>
            <a:spLocks noGrp="1" noChangeArrowheads="1"/>
          </p:cNvSpPr>
          <p:nvPr>
            <p:ph type="body" idx="1"/>
          </p:nvPr>
        </p:nvSpPr>
        <p:spPr>
          <a:xfrm>
            <a:off x="685800" y="1828800"/>
            <a:ext cx="7772400" cy="4114800"/>
          </a:xfrm>
        </p:spPr>
        <p:txBody>
          <a:bodyPr/>
          <a:lstStyle/>
          <a:p>
            <a:pPr>
              <a:spcBef>
                <a:spcPts val="504"/>
              </a:spcBef>
              <a:buFont typeface="Webdings" pitchFamily="18" charset="2"/>
              <a:buNone/>
            </a:pPr>
            <a:r>
              <a:rPr lang="en-US" altLang="en-US" dirty="0"/>
              <a:t>Texas Code of Criminal Procedure – Article 56.02 (a) (10)</a:t>
            </a:r>
          </a:p>
          <a:p>
            <a:pPr>
              <a:spcBef>
                <a:spcPts val="504"/>
              </a:spcBef>
              <a:buFont typeface="Webdings" pitchFamily="18" charset="2"/>
              <a:buNone/>
            </a:pPr>
            <a:r>
              <a:rPr lang="en-US" altLang="en-US" dirty="0"/>
              <a:t>Crime Victims’ Rights – Notification Of Employer </a:t>
            </a:r>
          </a:p>
          <a:p>
            <a:pPr>
              <a:spcBef>
                <a:spcPts val="504"/>
              </a:spcBef>
              <a:buFont typeface="Webdings" pitchFamily="18" charset="2"/>
              <a:buNone/>
            </a:pPr>
            <a:endParaRPr lang="en-US" altLang="en-US" dirty="0"/>
          </a:p>
          <a:p>
            <a:pPr>
              <a:spcBef>
                <a:spcPts val="504"/>
              </a:spcBef>
            </a:pPr>
            <a:r>
              <a:rPr lang="en-US" altLang="en-US" dirty="0"/>
              <a:t>Victims of crime have the right for the prosecutor’s office to notify victim’s employer with documentation of necessity of victim’s cooperation and testimony in a proceeding.</a:t>
            </a:r>
          </a:p>
          <a:p>
            <a:pPr>
              <a:spcBef>
                <a:spcPts val="504"/>
              </a:spcBef>
            </a:pPr>
            <a:endParaRPr lang="en-US" altLang="en-US" dirty="0"/>
          </a:p>
          <a:p>
            <a:pPr>
              <a:spcBef>
                <a:spcPts val="504"/>
              </a:spcBef>
            </a:pPr>
            <a:r>
              <a:rPr lang="en-US" altLang="en-US" dirty="0"/>
              <a:t>Applicable upon victim request</a:t>
            </a:r>
          </a:p>
          <a:p>
            <a:pPr>
              <a:spcBef>
                <a:spcPts val="504"/>
              </a:spcBef>
            </a:pPr>
            <a:endParaRPr lang="en-US" altLang="en-US" dirty="0"/>
          </a:p>
          <a:p>
            <a:pPr>
              <a:spcBef>
                <a:spcPts val="504"/>
              </a:spcBef>
            </a:pPr>
            <a:endParaRPr lang="en-US" altLang="en-US" b="1" dirty="0"/>
          </a:p>
          <a:p>
            <a:pPr>
              <a:spcBef>
                <a:spcPts val="504"/>
              </a:spcBef>
            </a:pPr>
            <a:endParaRPr lang="en-US" altLang="en-US" dirty="0"/>
          </a:p>
        </p:txBody>
      </p:sp>
    </p:spTree>
    <p:extLst>
      <p:ext uri="{BB962C8B-B14F-4D97-AF65-F5344CB8AC3E}">
        <p14:creationId xmlns:p14="http://schemas.microsoft.com/office/powerpoint/2010/main" val="10901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a:xfrm>
            <a:off x="1600200" y="-38172"/>
            <a:ext cx="6400800" cy="952572"/>
          </a:xfrm>
        </p:spPr>
        <p:txBody>
          <a:bodyPr/>
          <a:lstStyle/>
          <a:p>
            <a:r>
              <a:rPr lang="en-US" altLang="en-US" b="1" dirty="0"/>
              <a:t>VOMD</a:t>
            </a:r>
            <a:br>
              <a:rPr lang="en-US" altLang="en-US" b="1" dirty="0"/>
            </a:br>
            <a:r>
              <a:rPr lang="en-US" altLang="en-US" b="1" dirty="0"/>
              <a:t>Article 56.02 (a) (11)</a:t>
            </a:r>
          </a:p>
        </p:txBody>
      </p:sp>
      <p:sp>
        <p:nvSpPr>
          <p:cNvPr id="60420" name="Rectangle 3"/>
          <p:cNvSpPr>
            <a:spLocks noGrp="1" noChangeArrowheads="1"/>
          </p:cNvSpPr>
          <p:nvPr>
            <p:ph type="body" idx="1"/>
          </p:nvPr>
        </p:nvSpPr>
        <p:spPr>
          <a:xfrm>
            <a:off x="685800" y="1828800"/>
            <a:ext cx="7772400" cy="3200400"/>
          </a:xfrm>
        </p:spPr>
        <p:txBody>
          <a:bodyPr/>
          <a:lstStyle/>
          <a:p>
            <a:pPr>
              <a:spcBef>
                <a:spcPts val="504"/>
              </a:spcBef>
              <a:buFont typeface="Webdings" pitchFamily="18" charset="2"/>
              <a:buNone/>
            </a:pPr>
            <a:r>
              <a:rPr lang="en-US" altLang="en-US" dirty="0"/>
              <a:t>Texas Code of Criminal Procedure – Article 56.02 (a) (11)</a:t>
            </a:r>
          </a:p>
          <a:p>
            <a:pPr>
              <a:spcBef>
                <a:spcPts val="504"/>
              </a:spcBef>
              <a:buFont typeface="Webdings" pitchFamily="18" charset="2"/>
              <a:buNone/>
            </a:pPr>
            <a:r>
              <a:rPr lang="en-US" altLang="en-US" dirty="0"/>
              <a:t>Crime Victims’ Rights – Victim-Offender Mediation</a:t>
            </a:r>
          </a:p>
          <a:p>
            <a:pPr>
              <a:spcBef>
                <a:spcPts val="504"/>
              </a:spcBef>
              <a:buFont typeface="Webdings" pitchFamily="18" charset="2"/>
              <a:buNone/>
            </a:pPr>
            <a:endParaRPr lang="en-US" altLang="en-US" dirty="0"/>
          </a:p>
          <a:p>
            <a:pPr>
              <a:spcBef>
                <a:spcPts val="504"/>
              </a:spcBef>
            </a:pPr>
            <a:r>
              <a:rPr lang="en-US" altLang="en-US" dirty="0"/>
              <a:t>A victim has the right to request victim-offender mediation. </a:t>
            </a:r>
          </a:p>
          <a:p>
            <a:pPr>
              <a:spcBef>
                <a:spcPts val="504"/>
              </a:spcBef>
            </a:pPr>
            <a:endParaRPr lang="en-US" altLang="en-US" dirty="0"/>
          </a:p>
          <a:p>
            <a:pPr>
              <a:spcBef>
                <a:spcPts val="504"/>
              </a:spcBef>
            </a:pPr>
            <a:r>
              <a:rPr lang="en-US" altLang="en-US" dirty="0"/>
              <a:t>Coordinated by TDCJ, Victim Services Division: </a:t>
            </a:r>
          </a:p>
          <a:p>
            <a:pPr lvl="1">
              <a:spcBef>
                <a:spcPts val="504"/>
              </a:spcBef>
              <a:buFont typeface="Arial" charset="0"/>
              <a:buChar char="•"/>
            </a:pPr>
            <a:r>
              <a:rPr lang="en-US" altLang="en-US" dirty="0"/>
              <a:t>(800) 848-4284</a:t>
            </a:r>
          </a:p>
          <a:p>
            <a:pPr lvl="1">
              <a:spcBef>
                <a:spcPts val="504"/>
              </a:spcBef>
              <a:buFont typeface="Arial" charset="0"/>
              <a:buChar char="•"/>
            </a:pPr>
            <a:r>
              <a:rPr lang="en-US" altLang="en-US" dirty="0"/>
              <a:t>VOMD (Victim Offender Mediation/Dialogue) staff</a:t>
            </a:r>
          </a:p>
        </p:txBody>
      </p:sp>
    </p:spTree>
    <p:extLst>
      <p:ext uri="{BB962C8B-B14F-4D97-AF65-F5344CB8AC3E}">
        <p14:creationId xmlns:p14="http://schemas.microsoft.com/office/powerpoint/2010/main" val="12102921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type="body" idx="1"/>
          </p:nvPr>
        </p:nvSpPr>
        <p:spPr>
          <a:xfrm>
            <a:off x="685800" y="1828800"/>
            <a:ext cx="7772400" cy="4876800"/>
          </a:xfrm>
        </p:spPr>
        <p:txBody>
          <a:bodyPr/>
          <a:lstStyle/>
          <a:p>
            <a:pPr>
              <a:spcBef>
                <a:spcPts val="504"/>
              </a:spcBef>
              <a:buFont typeface="Webdings" pitchFamily="18" charset="2"/>
              <a:buNone/>
            </a:pPr>
            <a:r>
              <a:rPr lang="en-US" altLang="en-US" dirty="0"/>
              <a:t>Texas Code of Criminal Procedure – Article 56.02 (a) (12)</a:t>
            </a:r>
          </a:p>
          <a:p>
            <a:pPr>
              <a:spcBef>
                <a:spcPts val="504"/>
              </a:spcBef>
              <a:buFont typeface="Webdings" pitchFamily="18" charset="2"/>
              <a:buNone/>
            </a:pPr>
            <a:r>
              <a:rPr lang="en-US" altLang="en-US" dirty="0"/>
              <a:t>Crime Victims’ Rights  (Victim Impact Statement)</a:t>
            </a:r>
          </a:p>
          <a:p>
            <a:pPr>
              <a:spcBef>
                <a:spcPts val="504"/>
              </a:spcBef>
              <a:buFont typeface="Webdings" pitchFamily="18" charset="2"/>
              <a:buNone/>
            </a:pPr>
            <a:endParaRPr lang="en-US" altLang="en-US" dirty="0"/>
          </a:p>
          <a:p>
            <a:pPr>
              <a:spcBef>
                <a:spcPts val="504"/>
              </a:spcBef>
            </a:pPr>
            <a:r>
              <a:rPr lang="en-US" altLang="en-US" dirty="0"/>
              <a:t>Victims of crime have the right to be informed of the use and purpose of a Victim Impact Statement (VIS).</a:t>
            </a:r>
          </a:p>
          <a:p>
            <a:pPr>
              <a:spcBef>
                <a:spcPts val="504"/>
              </a:spcBef>
            </a:pPr>
            <a:endParaRPr lang="en-US" altLang="en-US" dirty="0"/>
          </a:p>
          <a:p>
            <a:pPr>
              <a:spcBef>
                <a:spcPts val="504"/>
              </a:spcBef>
            </a:pPr>
            <a:r>
              <a:rPr lang="en-US" altLang="en-US" dirty="0"/>
              <a:t>VIS is a written document allowing victim the opportunity to provide information about the impact of the crime: </a:t>
            </a:r>
          </a:p>
          <a:p>
            <a:pPr lvl="1">
              <a:spcBef>
                <a:spcPts val="504"/>
              </a:spcBef>
              <a:buFont typeface="Arial" charset="0"/>
              <a:buChar char="•"/>
            </a:pPr>
            <a:r>
              <a:rPr lang="en-US" altLang="en-US" dirty="0"/>
              <a:t>Economic loss</a:t>
            </a:r>
          </a:p>
          <a:p>
            <a:pPr lvl="1">
              <a:spcBef>
                <a:spcPts val="504"/>
              </a:spcBef>
              <a:buFont typeface="Arial" charset="0"/>
              <a:buChar char="•"/>
            </a:pPr>
            <a:r>
              <a:rPr lang="en-US" altLang="en-US" dirty="0"/>
              <a:t>Physical / psychological injury</a:t>
            </a:r>
          </a:p>
          <a:p>
            <a:pPr lvl="1">
              <a:spcBef>
                <a:spcPts val="504"/>
              </a:spcBef>
              <a:buFont typeface="Arial" charset="0"/>
              <a:buChar char="•"/>
            </a:pPr>
            <a:r>
              <a:rPr lang="en-US" altLang="en-US" dirty="0"/>
              <a:t>Change in personal welfare or familial relationship</a:t>
            </a:r>
          </a:p>
          <a:p>
            <a:pPr marL="457200" lvl="2">
              <a:spcBef>
                <a:spcPts val="504"/>
              </a:spcBef>
              <a:buFont typeface="Webdings" pitchFamily="18" charset="2"/>
              <a:buChar char="4"/>
            </a:pPr>
            <a:r>
              <a:rPr lang="en-US" altLang="en-US" dirty="0"/>
              <a:t>For a blank Victim Impact Statement: http://www.tdcj.state.tx.us/publications/pubs_victim_impact_statement.html</a:t>
            </a:r>
          </a:p>
        </p:txBody>
      </p:sp>
      <p:sp>
        <p:nvSpPr>
          <p:cNvPr id="2" name="Title 1"/>
          <p:cNvSpPr>
            <a:spLocks noGrp="1"/>
          </p:cNvSpPr>
          <p:nvPr>
            <p:ph type="title"/>
          </p:nvPr>
        </p:nvSpPr>
        <p:spPr>
          <a:xfrm>
            <a:off x="1600200" y="-304800"/>
            <a:ext cx="6400800" cy="1495209"/>
          </a:xfrm>
        </p:spPr>
        <p:txBody>
          <a:bodyPr/>
          <a:lstStyle/>
          <a:p>
            <a:r>
              <a:rPr lang="en-US" dirty="0"/>
              <a:t>Victim Impact Statement</a:t>
            </a:r>
            <a:br>
              <a:rPr lang="en-US" dirty="0"/>
            </a:br>
            <a:r>
              <a:rPr lang="en-US" dirty="0"/>
              <a:t>Article 56.02 (a) (12)</a:t>
            </a:r>
          </a:p>
        </p:txBody>
      </p:sp>
    </p:spTree>
    <p:extLst>
      <p:ext uri="{BB962C8B-B14F-4D97-AF65-F5344CB8AC3E}">
        <p14:creationId xmlns:p14="http://schemas.microsoft.com/office/powerpoint/2010/main" val="1169275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a:xfrm>
            <a:off x="1600200" y="-275215"/>
            <a:ext cx="6400800" cy="1418215"/>
          </a:xfrm>
        </p:spPr>
        <p:txBody>
          <a:bodyPr/>
          <a:lstStyle/>
          <a:p>
            <a:r>
              <a:rPr lang="en-US" altLang="en-US" b="1" dirty="0"/>
              <a:t>Rights for young victims</a:t>
            </a:r>
            <a:br>
              <a:rPr lang="en-US" altLang="en-US" b="1" dirty="0"/>
            </a:br>
            <a:r>
              <a:rPr lang="en-US" altLang="en-US" b="1" dirty="0"/>
              <a:t>Article 56.02 (a) (13)</a:t>
            </a:r>
          </a:p>
        </p:txBody>
      </p:sp>
      <p:sp>
        <p:nvSpPr>
          <p:cNvPr id="56324" name="Rectangle 3"/>
          <p:cNvSpPr>
            <a:spLocks noGrp="1" noChangeArrowheads="1"/>
          </p:cNvSpPr>
          <p:nvPr>
            <p:ph type="body" idx="1"/>
          </p:nvPr>
        </p:nvSpPr>
        <p:spPr>
          <a:xfrm>
            <a:off x="685800" y="1828800"/>
            <a:ext cx="7772400" cy="3505200"/>
          </a:xfrm>
        </p:spPr>
        <p:txBody>
          <a:bodyPr/>
          <a:lstStyle/>
          <a:p>
            <a:pPr>
              <a:spcBef>
                <a:spcPts val="504"/>
              </a:spcBef>
              <a:buFont typeface="Webdings" pitchFamily="18" charset="2"/>
              <a:buNone/>
            </a:pPr>
            <a:r>
              <a:rPr lang="en-US" altLang="en-US" dirty="0"/>
              <a:t>Texas Code of Criminal Procedure – Article 56.02 (a) (13)</a:t>
            </a:r>
          </a:p>
          <a:p>
            <a:pPr>
              <a:spcBef>
                <a:spcPts val="504"/>
              </a:spcBef>
              <a:buFont typeface="Webdings" pitchFamily="18" charset="2"/>
              <a:buNone/>
            </a:pPr>
            <a:r>
              <a:rPr lang="en-US" altLang="en-US" dirty="0"/>
              <a:t>Crime Victims’ Rights – Impact of a Court Postponement</a:t>
            </a:r>
          </a:p>
          <a:p>
            <a:pPr>
              <a:spcBef>
                <a:spcPts val="504"/>
              </a:spcBef>
              <a:buFont typeface="Webdings" pitchFamily="18" charset="2"/>
              <a:buNone/>
            </a:pPr>
            <a:endParaRPr lang="en-US" altLang="en-US" dirty="0"/>
          </a:p>
          <a:p>
            <a:pPr>
              <a:spcBef>
                <a:spcPts val="504"/>
              </a:spcBef>
            </a:pPr>
            <a:r>
              <a:rPr lang="en-US" altLang="en-US" dirty="0"/>
              <a:t>Victims younger than age 17 whose case involves family violence, assault or sexual assault have the right to have the court consider the impact on the victim for a continuance requested by defendant.</a:t>
            </a:r>
          </a:p>
          <a:p>
            <a:pPr>
              <a:spcBef>
                <a:spcPts val="504"/>
              </a:spcBef>
            </a:pPr>
            <a:endParaRPr lang="en-US" altLang="en-US" dirty="0"/>
          </a:p>
          <a:p>
            <a:pPr>
              <a:spcBef>
                <a:spcPts val="504"/>
              </a:spcBef>
            </a:pPr>
            <a:r>
              <a:rPr lang="en-US" altLang="en-US" dirty="0"/>
              <a:t>Reason for granting or denying continuance shall be stated on record</a:t>
            </a:r>
          </a:p>
          <a:p>
            <a:pPr>
              <a:spcBef>
                <a:spcPts val="504"/>
              </a:spcBef>
            </a:pPr>
            <a:endParaRPr lang="en-US" altLang="en-US" dirty="0"/>
          </a:p>
        </p:txBody>
      </p:sp>
    </p:spTree>
    <p:extLst>
      <p:ext uri="{BB962C8B-B14F-4D97-AF65-F5344CB8AC3E}">
        <p14:creationId xmlns:p14="http://schemas.microsoft.com/office/powerpoint/2010/main" val="1276482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a:xfrm>
            <a:off x="1600200" y="0"/>
            <a:ext cx="6400800" cy="867930"/>
          </a:xfrm>
        </p:spPr>
        <p:txBody>
          <a:bodyPr/>
          <a:lstStyle/>
          <a:p>
            <a:r>
              <a:rPr lang="en-US" altLang="en-US" b="1" dirty="0"/>
              <a:t>Info about DIVO Program</a:t>
            </a:r>
            <a:br>
              <a:rPr lang="en-US" altLang="en-US" b="1" dirty="0"/>
            </a:br>
            <a:r>
              <a:rPr lang="en-US" altLang="en-US" b="1" dirty="0"/>
              <a:t>Article 56.02 (a) (14)</a:t>
            </a:r>
          </a:p>
        </p:txBody>
      </p:sp>
      <p:sp>
        <p:nvSpPr>
          <p:cNvPr id="56324" name="Rectangle 3"/>
          <p:cNvSpPr>
            <a:spLocks noGrp="1" noChangeArrowheads="1"/>
          </p:cNvSpPr>
          <p:nvPr>
            <p:ph type="body" idx="1"/>
          </p:nvPr>
        </p:nvSpPr>
        <p:spPr>
          <a:xfrm>
            <a:off x="685800" y="1828800"/>
            <a:ext cx="7772400" cy="4648200"/>
          </a:xfrm>
        </p:spPr>
        <p:txBody>
          <a:bodyPr/>
          <a:lstStyle/>
          <a:p>
            <a:pPr>
              <a:spcBef>
                <a:spcPts val="504"/>
              </a:spcBef>
              <a:buFont typeface="Webdings" pitchFamily="18" charset="2"/>
              <a:buNone/>
            </a:pPr>
            <a:r>
              <a:rPr lang="en-US" altLang="en-US" dirty="0"/>
              <a:t>Texas Code of Criminal Procedure – Article 56.02 (a) (14)</a:t>
            </a:r>
          </a:p>
          <a:p>
            <a:pPr>
              <a:spcBef>
                <a:spcPts val="504"/>
              </a:spcBef>
            </a:pPr>
            <a:r>
              <a:rPr lang="en-US" altLang="en-US" dirty="0"/>
              <a:t>If the offense is a capital felony, victims have the right to receive mail by the court with a written explanation of defense-initiated victim outreach (DIVO) if the court has authorized expenditures for a DIVO specialist.</a:t>
            </a:r>
            <a:br>
              <a:rPr lang="en-US" altLang="en-US" dirty="0"/>
            </a:br>
            <a:endParaRPr lang="en-US" altLang="en-US" dirty="0"/>
          </a:p>
          <a:p>
            <a:pPr>
              <a:spcBef>
                <a:spcPts val="504"/>
              </a:spcBef>
            </a:pPr>
            <a:r>
              <a:rPr lang="en-US" altLang="en-US" dirty="0"/>
              <a:t>The right to NOT be contacted by the specialist unless the victim, relative or guardian has consented to the contact by providing a written notice to the court and;</a:t>
            </a:r>
            <a:br>
              <a:rPr lang="en-US" altLang="en-US" dirty="0"/>
            </a:br>
            <a:endParaRPr lang="en-US" altLang="en-US" dirty="0"/>
          </a:p>
          <a:p>
            <a:pPr>
              <a:spcBef>
                <a:spcPts val="504"/>
              </a:spcBef>
            </a:pPr>
            <a:r>
              <a:rPr lang="en-US" altLang="en-US" dirty="0"/>
              <a:t>The right to designate a victim service provider to receive all communications from the specialist.</a:t>
            </a:r>
            <a:br>
              <a:rPr lang="en-US" altLang="en-US" dirty="0"/>
            </a:br>
            <a:endParaRPr lang="en-US" altLang="en-US" dirty="0"/>
          </a:p>
          <a:p>
            <a:pPr marL="0" indent="0">
              <a:spcBef>
                <a:spcPts val="504"/>
              </a:spcBef>
              <a:buNone/>
            </a:pPr>
            <a:r>
              <a:rPr lang="en-US" altLang="en-US" dirty="0"/>
              <a:t>Note: this is not related to Victim/Offender Mediation****</a:t>
            </a:r>
          </a:p>
        </p:txBody>
      </p:sp>
    </p:spTree>
    <p:extLst>
      <p:ext uri="{BB962C8B-B14F-4D97-AF65-F5344CB8AC3E}">
        <p14:creationId xmlns:p14="http://schemas.microsoft.com/office/powerpoint/2010/main" val="22174444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xfrm>
            <a:off x="1600200" y="228600"/>
            <a:ext cx="6400800" cy="867930"/>
          </a:xfrm>
        </p:spPr>
        <p:txBody>
          <a:bodyPr/>
          <a:lstStyle/>
          <a:p>
            <a:r>
              <a:rPr lang="en-US" altLang="en-US" b="1" dirty="0"/>
              <a:t>Additional Rights</a:t>
            </a:r>
            <a:br>
              <a:rPr lang="en-US" altLang="en-US" b="1" dirty="0"/>
            </a:br>
            <a:endParaRPr lang="en-US" altLang="en-US" b="1" dirty="0"/>
          </a:p>
        </p:txBody>
      </p:sp>
      <p:sp>
        <p:nvSpPr>
          <p:cNvPr id="54276" name="Rectangle 3"/>
          <p:cNvSpPr>
            <a:spLocks noGrp="1" noChangeArrowheads="1"/>
          </p:cNvSpPr>
          <p:nvPr>
            <p:ph type="body" idx="1"/>
          </p:nvPr>
        </p:nvSpPr>
        <p:spPr>
          <a:xfrm>
            <a:off x="685800" y="1828800"/>
            <a:ext cx="7772400" cy="3505200"/>
          </a:xfrm>
        </p:spPr>
        <p:txBody>
          <a:bodyPr/>
          <a:lstStyle/>
          <a:p>
            <a:pPr>
              <a:spcBef>
                <a:spcPts val="504"/>
              </a:spcBef>
              <a:buFont typeface="Webdings" pitchFamily="18" charset="2"/>
              <a:buNone/>
            </a:pPr>
            <a:r>
              <a:rPr lang="en-US" altLang="en-US" dirty="0"/>
              <a:t>Texas Code of Criminal Procedure – Article 56.02 (b)</a:t>
            </a:r>
          </a:p>
          <a:p>
            <a:pPr>
              <a:spcBef>
                <a:spcPts val="504"/>
              </a:spcBef>
              <a:buFont typeface="Webdings" pitchFamily="18" charset="2"/>
              <a:buNone/>
            </a:pPr>
            <a:r>
              <a:rPr lang="en-US" altLang="en-US" dirty="0"/>
              <a:t>Crime Victims’ Rights – To Be Present At Proceeding</a:t>
            </a:r>
          </a:p>
          <a:p>
            <a:pPr>
              <a:spcBef>
                <a:spcPts val="504"/>
              </a:spcBef>
              <a:buFont typeface="Webdings" pitchFamily="18" charset="2"/>
              <a:buNone/>
            </a:pPr>
            <a:endParaRPr lang="en-US" altLang="en-US" dirty="0"/>
          </a:p>
          <a:p>
            <a:pPr>
              <a:spcBef>
                <a:spcPts val="504"/>
              </a:spcBef>
            </a:pPr>
            <a:r>
              <a:rPr lang="en-US" altLang="en-US" dirty="0"/>
              <a:t>A victim, guardian of a victim, or close relative of a deceased victim has the right to be present at all public court proceedings</a:t>
            </a:r>
          </a:p>
          <a:p>
            <a:pPr>
              <a:spcBef>
                <a:spcPts val="504"/>
              </a:spcBef>
            </a:pPr>
            <a:endParaRPr lang="en-US" altLang="en-US" dirty="0"/>
          </a:p>
          <a:p>
            <a:pPr>
              <a:spcBef>
                <a:spcPts val="504"/>
              </a:spcBef>
            </a:pPr>
            <a:r>
              <a:rPr lang="en-US" altLang="en-US" dirty="0"/>
              <a:t>Proceedings are related to the offense.</a:t>
            </a:r>
          </a:p>
          <a:p>
            <a:pPr>
              <a:spcBef>
                <a:spcPts val="504"/>
              </a:spcBef>
            </a:pPr>
            <a:endParaRPr lang="en-US" altLang="en-US" dirty="0"/>
          </a:p>
          <a:p>
            <a:pPr>
              <a:spcBef>
                <a:spcPts val="504"/>
              </a:spcBef>
            </a:pPr>
            <a:r>
              <a:rPr lang="en-US" altLang="en-US" dirty="0"/>
              <a:t>Subject to judge’s approval </a:t>
            </a:r>
          </a:p>
        </p:txBody>
      </p:sp>
    </p:spTree>
    <p:extLst>
      <p:ext uri="{BB962C8B-B14F-4D97-AF65-F5344CB8AC3E}">
        <p14:creationId xmlns:p14="http://schemas.microsoft.com/office/powerpoint/2010/main" val="2537056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a:xfrm>
            <a:off x="1600200" y="-185457"/>
            <a:ext cx="6400800" cy="1255728"/>
          </a:xfrm>
        </p:spPr>
        <p:txBody>
          <a:bodyPr/>
          <a:lstStyle/>
          <a:p>
            <a:br>
              <a:rPr lang="en-US" altLang="en-US" b="1" dirty="0"/>
            </a:br>
            <a:r>
              <a:rPr lang="en-US" altLang="en-US" b="1" dirty="0"/>
              <a:t>Additional Rights</a:t>
            </a:r>
            <a:br>
              <a:rPr lang="en-US" altLang="en-US" b="1" dirty="0"/>
            </a:br>
            <a:endParaRPr lang="en-US" altLang="en-US" b="1" dirty="0"/>
          </a:p>
        </p:txBody>
      </p:sp>
      <p:sp>
        <p:nvSpPr>
          <p:cNvPr id="57348" name="Rectangle 3"/>
          <p:cNvSpPr>
            <a:spLocks noGrp="1" noChangeArrowheads="1"/>
          </p:cNvSpPr>
          <p:nvPr>
            <p:ph type="body" idx="1"/>
          </p:nvPr>
        </p:nvSpPr>
        <p:spPr>
          <a:xfrm>
            <a:off x="685800" y="1828800"/>
            <a:ext cx="7772400" cy="4191000"/>
          </a:xfrm>
        </p:spPr>
        <p:txBody>
          <a:bodyPr/>
          <a:lstStyle/>
          <a:p>
            <a:pPr>
              <a:spcBef>
                <a:spcPts val="504"/>
              </a:spcBef>
              <a:buFont typeface="Webdings" pitchFamily="18" charset="2"/>
              <a:buNone/>
            </a:pPr>
            <a:r>
              <a:rPr lang="en-US" altLang="en-US" dirty="0"/>
              <a:t>Texas Code of Criminal Procedure – Article 36.03 (a) (b)  </a:t>
            </a:r>
          </a:p>
          <a:p>
            <a:pPr>
              <a:spcBef>
                <a:spcPts val="504"/>
              </a:spcBef>
              <a:buFont typeface="Webdings" pitchFamily="18" charset="2"/>
              <a:buNone/>
            </a:pPr>
            <a:r>
              <a:rPr lang="en-US" altLang="en-US" dirty="0"/>
              <a:t>Crime Victims’ Rights – Invocation Of Rule</a:t>
            </a:r>
          </a:p>
          <a:p>
            <a:pPr>
              <a:spcBef>
                <a:spcPts val="504"/>
              </a:spcBef>
              <a:buFont typeface="Webdings" pitchFamily="18" charset="2"/>
              <a:buNone/>
            </a:pPr>
            <a:endParaRPr lang="en-US" altLang="en-US" dirty="0"/>
          </a:p>
          <a:p>
            <a:pPr>
              <a:spcBef>
                <a:spcPts val="504"/>
              </a:spcBef>
            </a:pPr>
            <a:r>
              <a:rPr lang="en-US" altLang="en-US" dirty="0"/>
              <a:t>The court may order the exclusion of a victim’s statement if determined that the testimony by the victim would be materially altered if the victim heard other testimony at the proceeding. </a:t>
            </a:r>
          </a:p>
          <a:p>
            <a:pPr>
              <a:spcBef>
                <a:spcPts val="504"/>
              </a:spcBef>
            </a:pPr>
            <a:endParaRPr lang="en-US" altLang="en-US" dirty="0"/>
          </a:p>
          <a:p>
            <a:pPr>
              <a:spcBef>
                <a:spcPts val="504"/>
              </a:spcBef>
            </a:pPr>
            <a:r>
              <a:rPr lang="en-US" altLang="en-US" dirty="0"/>
              <a:t>Applies to a victim, close relative of the deceased victim, or guardian of a victim</a:t>
            </a:r>
          </a:p>
          <a:p>
            <a:pPr>
              <a:spcBef>
                <a:spcPts val="504"/>
              </a:spcBef>
            </a:pPr>
            <a:endParaRPr lang="en-US" altLang="en-US" dirty="0"/>
          </a:p>
          <a:p>
            <a:pPr>
              <a:spcBef>
                <a:spcPts val="504"/>
              </a:spcBef>
            </a:pPr>
            <a:r>
              <a:rPr lang="en-US" altLang="en-US" dirty="0"/>
              <a:t>If opposing party objects, requestor of exclusion may require proof to justify exclusion. </a:t>
            </a:r>
          </a:p>
        </p:txBody>
      </p:sp>
    </p:spTree>
    <p:extLst>
      <p:ext uri="{BB962C8B-B14F-4D97-AF65-F5344CB8AC3E}">
        <p14:creationId xmlns:p14="http://schemas.microsoft.com/office/powerpoint/2010/main" val="2306195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00200" y="275070"/>
            <a:ext cx="6400800" cy="715530"/>
          </a:xfrm>
        </p:spPr>
        <p:txBody>
          <a:bodyPr/>
          <a:lstStyle/>
          <a:p>
            <a:r>
              <a:rPr lang="en-US" altLang="en-US" dirty="0"/>
              <a:t>To Be Informed</a:t>
            </a:r>
            <a:br>
              <a:rPr lang="en-US" altLang="en-US" dirty="0"/>
            </a:br>
            <a:endParaRPr lang="en-US" altLang="en-US" dirty="0"/>
          </a:p>
        </p:txBody>
      </p:sp>
      <p:sp>
        <p:nvSpPr>
          <p:cNvPr id="35843" name="Content Placeholder 2"/>
          <p:cNvSpPr>
            <a:spLocks noGrp="1"/>
          </p:cNvSpPr>
          <p:nvPr>
            <p:ph idx="1"/>
          </p:nvPr>
        </p:nvSpPr>
        <p:spPr>
          <a:xfrm>
            <a:off x="685800" y="1828800"/>
            <a:ext cx="7772400" cy="4343400"/>
          </a:xfrm>
        </p:spPr>
        <p:txBody>
          <a:bodyPr/>
          <a:lstStyle/>
          <a:p>
            <a:pPr>
              <a:spcBef>
                <a:spcPts val="504"/>
              </a:spcBef>
              <a:buFont typeface="Webdings" pitchFamily="18" charset="2"/>
              <a:buNone/>
            </a:pPr>
            <a:r>
              <a:rPr lang="en-US" altLang="en-US" dirty="0"/>
              <a:t>Texas Code Criminal Procedure – Article 56.11</a:t>
            </a:r>
          </a:p>
          <a:p>
            <a:pPr>
              <a:spcBef>
                <a:spcPts val="504"/>
              </a:spcBef>
              <a:buFont typeface="Webdings" pitchFamily="18" charset="2"/>
              <a:buNone/>
            </a:pPr>
            <a:r>
              <a:rPr lang="en-US" altLang="en-US" dirty="0"/>
              <a:t>Notification To Victim Of Released Or Escape Of Defendant</a:t>
            </a:r>
          </a:p>
          <a:p>
            <a:pPr>
              <a:spcBef>
                <a:spcPts val="504"/>
              </a:spcBef>
              <a:buFont typeface="Webdings" pitchFamily="18" charset="2"/>
              <a:buNone/>
            </a:pPr>
            <a:endParaRPr lang="en-US" altLang="en-US" dirty="0"/>
          </a:p>
          <a:p>
            <a:pPr>
              <a:spcBef>
                <a:spcPts val="504"/>
              </a:spcBef>
            </a:pPr>
            <a:r>
              <a:rPr lang="en-US" altLang="en-US" dirty="0"/>
              <a:t>Victims of family violence or stalking have the right to be notified when a defendant is released from or escapes from custody.</a:t>
            </a:r>
          </a:p>
          <a:p>
            <a:pPr>
              <a:spcBef>
                <a:spcPts val="504"/>
              </a:spcBef>
            </a:pPr>
            <a:endParaRPr lang="en-US" altLang="en-US" dirty="0"/>
          </a:p>
          <a:p>
            <a:pPr>
              <a:spcBef>
                <a:spcPts val="504"/>
              </a:spcBef>
            </a:pPr>
            <a:r>
              <a:rPr lang="en-US" altLang="en-US" dirty="0"/>
              <a:t>Applies to certain felonies and offenses involving family violence, stalking, or violation of a protective or magistrate’s order. </a:t>
            </a:r>
          </a:p>
          <a:p>
            <a:pPr>
              <a:spcBef>
                <a:spcPts val="504"/>
              </a:spcBef>
              <a:buFont typeface="Webdings" pitchFamily="18" charset="2"/>
              <a:buNone/>
            </a:pPr>
            <a:endParaRPr lang="en-US" altLang="en-US" dirty="0"/>
          </a:p>
          <a:p>
            <a:pPr>
              <a:spcBef>
                <a:spcPts val="504"/>
              </a:spcBef>
            </a:pPr>
            <a:r>
              <a:rPr lang="en-US" altLang="en-US" dirty="0"/>
              <a:t>Victim and witness must keep agencies notified of current contact information. </a:t>
            </a:r>
          </a:p>
          <a:p>
            <a:pPr>
              <a:spcBef>
                <a:spcPts val="504"/>
              </a:spcBef>
              <a:buFont typeface="Webdings" pitchFamily="18" charset="2"/>
              <a:buNone/>
            </a:pPr>
            <a:endParaRPr lang="en-US" altLang="en-US" dirty="0"/>
          </a:p>
          <a:p>
            <a:pPr>
              <a:spcBef>
                <a:spcPts val="504"/>
              </a:spcBef>
            </a:pPr>
            <a:endParaRPr lang="en-US" altLang="en-US" sz="2400" dirty="0"/>
          </a:p>
        </p:txBody>
      </p:sp>
    </p:spTree>
    <p:extLst>
      <p:ext uri="{BB962C8B-B14F-4D97-AF65-F5344CB8AC3E}">
        <p14:creationId xmlns:p14="http://schemas.microsoft.com/office/powerpoint/2010/main" val="2711026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98870"/>
            <a:ext cx="6400800" cy="867930"/>
          </a:xfrm>
        </p:spPr>
        <p:txBody>
          <a:bodyPr/>
          <a:lstStyle/>
          <a:p>
            <a:r>
              <a:rPr lang="en-US" altLang="en-US" dirty="0"/>
              <a:t>To Be Informed</a:t>
            </a:r>
            <a:br>
              <a:rPr lang="en-US" altLang="en-US" dirty="0"/>
            </a:br>
            <a:endParaRPr lang="en-US" altLang="en-US" dirty="0"/>
          </a:p>
        </p:txBody>
      </p:sp>
      <p:sp>
        <p:nvSpPr>
          <p:cNvPr id="36867" name="Content Placeholder 2"/>
          <p:cNvSpPr>
            <a:spLocks noGrp="1"/>
          </p:cNvSpPr>
          <p:nvPr>
            <p:ph idx="1"/>
          </p:nvPr>
        </p:nvSpPr>
        <p:spPr>
          <a:xfrm>
            <a:off x="685800" y="1828800"/>
            <a:ext cx="7772400" cy="3962400"/>
          </a:xfrm>
        </p:spPr>
        <p:txBody>
          <a:bodyPr/>
          <a:lstStyle/>
          <a:p>
            <a:pPr>
              <a:spcBef>
                <a:spcPts val="0"/>
              </a:spcBef>
              <a:buFont typeface="Webdings" pitchFamily="18" charset="2"/>
              <a:buNone/>
            </a:pPr>
            <a:r>
              <a:rPr lang="en-US" altLang="en-US" dirty="0"/>
              <a:t>Texas VINE (Victim Information and Notification Everyday)</a:t>
            </a:r>
          </a:p>
          <a:p>
            <a:pPr>
              <a:spcBef>
                <a:spcPts val="0"/>
              </a:spcBef>
              <a:buFont typeface="Webdings" pitchFamily="18" charset="2"/>
              <a:buNone/>
            </a:pPr>
            <a:endParaRPr lang="en-US" altLang="en-US" dirty="0"/>
          </a:p>
          <a:p>
            <a:pPr>
              <a:spcBef>
                <a:spcPts val="0"/>
              </a:spcBef>
            </a:pPr>
            <a:r>
              <a:rPr lang="en-US" altLang="en-US" dirty="0"/>
              <a:t>Automated system providing crime victims with 24 hours/day offender status and court information via a </a:t>
            </a:r>
          </a:p>
          <a:p>
            <a:pPr>
              <a:spcBef>
                <a:spcPts val="0"/>
              </a:spcBef>
              <a:buFont typeface="Webdings" pitchFamily="18" charset="2"/>
              <a:buNone/>
            </a:pPr>
            <a:r>
              <a:rPr lang="en-US" altLang="en-US" dirty="0"/>
              <a:t>	toll free number and website</a:t>
            </a:r>
          </a:p>
          <a:p>
            <a:pPr>
              <a:spcBef>
                <a:spcPts val="0"/>
              </a:spcBef>
            </a:pPr>
            <a:endParaRPr lang="en-US" altLang="en-US" dirty="0"/>
          </a:p>
          <a:p>
            <a:pPr>
              <a:spcBef>
                <a:spcPts val="0"/>
              </a:spcBef>
            </a:pPr>
            <a:r>
              <a:rPr lang="en-US" altLang="en-US" dirty="0"/>
              <a:t>Toll free: (877) TX4-VINE; (877) 894-8463</a:t>
            </a:r>
          </a:p>
          <a:p>
            <a:pPr>
              <a:spcBef>
                <a:spcPts val="0"/>
              </a:spcBef>
            </a:pPr>
            <a:endParaRPr lang="en-US" altLang="en-US" dirty="0"/>
          </a:p>
        </p:txBody>
      </p:sp>
    </p:spTree>
    <p:extLst>
      <p:ext uri="{BB962C8B-B14F-4D97-AF65-F5344CB8AC3E}">
        <p14:creationId xmlns:p14="http://schemas.microsoft.com/office/powerpoint/2010/main" val="171632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600200" y="205669"/>
            <a:ext cx="6629400" cy="480131"/>
          </a:xfrm>
        </p:spPr>
        <p:txBody>
          <a:bodyPr/>
          <a:lstStyle/>
          <a:p>
            <a:r>
              <a:rPr lang="en-US" altLang="en-US" dirty="0"/>
              <a:t>Texas Constitution for Crime Victims</a:t>
            </a:r>
          </a:p>
        </p:txBody>
      </p:sp>
      <p:sp>
        <p:nvSpPr>
          <p:cNvPr id="7172" name="Rectangle 3"/>
          <p:cNvSpPr>
            <a:spLocks noGrp="1" noChangeArrowheads="1"/>
          </p:cNvSpPr>
          <p:nvPr>
            <p:ph type="body" idx="1"/>
          </p:nvPr>
        </p:nvSpPr>
        <p:spPr>
          <a:xfrm>
            <a:off x="685800" y="1828800"/>
            <a:ext cx="8077200" cy="4800600"/>
          </a:xfrm>
        </p:spPr>
        <p:txBody>
          <a:bodyPr/>
          <a:lstStyle/>
          <a:p>
            <a:pPr>
              <a:spcBef>
                <a:spcPts val="0"/>
              </a:spcBef>
            </a:pPr>
            <a:r>
              <a:rPr lang="en-US" altLang="en-US" dirty="0"/>
              <a:t>Crime Victims’ Rights became a part of Texas law in 1985. </a:t>
            </a:r>
          </a:p>
          <a:p>
            <a:pPr>
              <a:spcBef>
                <a:spcPts val="0"/>
              </a:spcBef>
            </a:pPr>
            <a:endParaRPr lang="en-US" altLang="en-US" dirty="0"/>
          </a:p>
          <a:p>
            <a:pPr>
              <a:spcBef>
                <a:spcPts val="0"/>
              </a:spcBef>
            </a:pPr>
            <a:r>
              <a:rPr lang="en-US" altLang="en-US" dirty="0"/>
              <a:t>1989: Texas voters approved constitutional amendment </a:t>
            </a:r>
          </a:p>
          <a:p>
            <a:pPr>
              <a:spcBef>
                <a:spcPts val="0"/>
              </a:spcBef>
              <a:buFont typeface="Webdings" pitchFamily="18" charset="2"/>
              <a:buNone/>
            </a:pPr>
            <a:r>
              <a:rPr lang="en-US" altLang="en-US" dirty="0"/>
              <a:t>	adding the victim’s bill of rights to the state constitution (Article I, Section 30).</a:t>
            </a:r>
          </a:p>
          <a:p>
            <a:pPr>
              <a:spcBef>
                <a:spcPts val="0"/>
              </a:spcBef>
            </a:pPr>
            <a:endParaRPr lang="en-US" altLang="en-US" dirty="0"/>
          </a:p>
          <a:p>
            <a:pPr>
              <a:spcBef>
                <a:spcPts val="0"/>
              </a:spcBef>
            </a:pPr>
            <a:r>
              <a:rPr lang="en-US" altLang="en-US" dirty="0"/>
              <a:t>Rights are available to victims of adult offenders through</a:t>
            </a:r>
          </a:p>
          <a:p>
            <a:pPr>
              <a:spcBef>
                <a:spcPts val="0"/>
              </a:spcBef>
              <a:buFont typeface="Webdings" pitchFamily="18" charset="2"/>
              <a:buNone/>
            </a:pPr>
            <a:r>
              <a:rPr lang="en-US" altLang="en-US" dirty="0"/>
              <a:t>	language in Chapter 56 of the Texas Code of Criminal</a:t>
            </a:r>
          </a:p>
          <a:p>
            <a:pPr>
              <a:spcBef>
                <a:spcPts val="0"/>
              </a:spcBef>
              <a:buFont typeface="Webdings" pitchFamily="18" charset="2"/>
              <a:buNone/>
            </a:pPr>
            <a:r>
              <a:rPr lang="en-US" altLang="en-US" dirty="0"/>
              <a:t>	Procedure. </a:t>
            </a:r>
          </a:p>
          <a:p>
            <a:pPr>
              <a:spcBef>
                <a:spcPts val="0"/>
              </a:spcBef>
            </a:pPr>
            <a:endParaRPr lang="en-US" altLang="en-US" dirty="0"/>
          </a:p>
          <a:p>
            <a:pPr>
              <a:spcBef>
                <a:spcPts val="0"/>
              </a:spcBef>
            </a:pPr>
            <a:r>
              <a:rPr lang="en-US" altLang="en-US" dirty="0"/>
              <a:t>Rights are available to victims of juvenile offenders in </a:t>
            </a:r>
          </a:p>
          <a:p>
            <a:pPr>
              <a:spcBef>
                <a:spcPts val="0"/>
              </a:spcBef>
              <a:buFont typeface="Webdings" pitchFamily="18" charset="2"/>
              <a:buNone/>
            </a:pPr>
            <a:r>
              <a:rPr lang="en-US" altLang="en-US" dirty="0"/>
              <a:t>	Chapter 57 of the Texas Family Code. 	</a:t>
            </a:r>
          </a:p>
          <a:p>
            <a:pPr>
              <a:buFont typeface="Webdings" pitchFamily="18" charset="2"/>
              <a:buNone/>
            </a:pPr>
            <a:endParaRPr lang="en-US" altLang="en-US" dirty="0"/>
          </a:p>
        </p:txBody>
      </p:sp>
    </p:spTree>
    <p:extLst>
      <p:ext uri="{BB962C8B-B14F-4D97-AF65-F5344CB8AC3E}">
        <p14:creationId xmlns:p14="http://schemas.microsoft.com/office/powerpoint/2010/main" val="70822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228600"/>
            <a:ext cx="6400800" cy="791730"/>
          </a:xfrm>
        </p:spPr>
        <p:txBody>
          <a:bodyPr/>
          <a:lstStyle/>
          <a:p>
            <a:r>
              <a:rPr lang="en-US" altLang="en-US" dirty="0"/>
              <a:t>To Be Informed</a:t>
            </a:r>
            <a:br>
              <a:rPr lang="en-US" altLang="en-US" dirty="0"/>
            </a:br>
            <a:endParaRPr lang="en-US" altLang="en-US" dirty="0"/>
          </a:p>
        </p:txBody>
      </p:sp>
      <p:sp>
        <p:nvSpPr>
          <p:cNvPr id="37891" name="Content Placeholder 2"/>
          <p:cNvSpPr>
            <a:spLocks noGrp="1"/>
          </p:cNvSpPr>
          <p:nvPr>
            <p:ph idx="1"/>
          </p:nvPr>
        </p:nvSpPr>
        <p:spPr>
          <a:xfrm>
            <a:off x="685800" y="1828800"/>
            <a:ext cx="7772400" cy="3962400"/>
          </a:xfrm>
        </p:spPr>
        <p:txBody>
          <a:bodyPr/>
          <a:lstStyle/>
          <a:p>
            <a:pPr>
              <a:spcBef>
                <a:spcPts val="504"/>
              </a:spcBef>
              <a:buFont typeface="Webdings" pitchFamily="18" charset="2"/>
              <a:buNone/>
            </a:pPr>
            <a:r>
              <a:rPr lang="en-US" altLang="en-US" dirty="0"/>
              <a:t>Texas Code Criminal Procedure – Article 56.12</a:t>
            </a:r>
          </a:p>
          <a:p>
            <a:pPr>
              <a:spcBef>
                <a:spcPts val="504"/>
              </a:spcBef>
              <a:buFont typeface="Webdings" pitchFamily="18" charset="2"/>
              <a:buNone/>
            </a:pPr>
            <a:r>
              <a:rPr lang="en-US" altLang="en-US" dirty="0"/>
              <a:t>Notification Of Escape Or Transfer</a:t>
            </a:r>
          </a:p>
          <a:p>
            <a:pPr>
              <a:spcBef>
                <a:spcPts val="504"/>
              </a:spcBef>
              <a:buFont typeface="Webdings" pitchFamily="18" charset="2"/>
              <a:buNone/>
            </a:pPr>
            <a:endParaRPr lang="en-US" altLang="en-US" dirty="0"/>
          </a:p>
          <a:p>
            <a:pPr>
              <a:spcBef>
                <a:spcPts val="504"/>
              </a:spcBef>
            </a:pPr>
            <a:r>
              <a:rPr lang="en-US" altLang="en-US" dirty="0"/>
              <a:t>TDCJ shall immediately provide notification whenever the defendant escapes or is transferred:</a:t>
            </a:r>
          </a:p>
          <a:p>
            <a:pPr lvl="1">
              <a:spcBef>
                <a:spcPts val="504"/>
              </a:spcBef>
              <a:buFont typeface="Arial" charset="0"/>
              <a:buChar char="•"/>
            </a:pPr>
            <a:r>
              <a:rPr lang="en-US" altLang="en-US" dirty="0"/>
              <a:t>Victim</a:t>
            </a:r>
          </a:p>
          <a:p>
            <a:pPr lvl="1">
              <a:spcBef>
                <a:spcPts val="504"/>
              </a:spcBef>
              <a:buFont typeface="Arial" charset="0"/>
              <a:buChar char="•"/>
            </a:pPr>
            <a:r>
              <a:rPr lang="en-US" altLang="en-US" dirty="0"/>
              <a:t>Guardian or close relative of the victim</a:t>
            </a:r>
          </a:p>
          <a:p>
            <a:pPr lvl="1">
              <a:spcBef>
                <a:spcPts val="504"/>
              </a:spcBef>
              <a:buFont typeface="Arial" charset="0"/>
              <a:buChar char="•"/>
            </a:pPr>
            <a:r>
              <a:rPr lang="en-US" altLang="en-US" dirty="0"/>
              <a:t>AND a witness who testified against defendant</a:t>
            </a:r>
          </a:p>
          <a:p>
            <a:pPr lvl="1">
              <a:spcBef>
                <a:spcPts val="504"/>
              </a:spcBef>
              <a:buFont typeface="Arial" charset="0"/>
              <a:buChar char="•"/>
            </a:pPr>
            <a:endParaRPr lang="en-US" altLang="en-US" dirty="0"/>
          </a:p>
          <a:p>
            <a:pPr>
              <a:spcBef>
                <a:spcPts val="504"/>
              </a:spcBef>
            </a:pPr>
            <a:r>
              <a:rPr lang="en-US" altLang="en-US" dirty="0"/>
              <a:t>Victim and witness must keep TDCJ notified of current contact information.  </a:t>
            </a:r>
          </a:p>
          <a:p>
            <a:pPr>
              <a:spcBef>
                <a:spcPts val="504"/>
              </a:spcBef>
            </a:pPr>
            <a:endParaRPr lang="en-US" altLang="en-US" sz="2400" dirty="0"/>
          </a:p>
        </p:txBody>
      </p:sp>
    </p:spTree>
    <p:extLst>
      <p:ext uri="{BB962C8B-B14F-4D97-AF65-F5344CB8AC3E}">
        <p14:creationId xmlns:p14="http://schemas.microsoft.com/office/powerpoint/2010/main" val="7847630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1600200" y="-76200"/>
            <a:ext cx="6400800" cy="1418215"/>
          </a:xfrm>
        </p:spPr>
        <p:txBody>
          <a:bodyPr/>
          <a:lstStyle/>
          <a:p>
            <a:r>
              <a:rPr lang="en-US" altLang="en-US" dirty="0"/>
              <a:t>To Be Heard</a:t>
            </a:r>
            <a:br>
              <a:rPr lang="en-US" altLang="en-US" dirty="0"/>
            </a:br>
            <a:endParaRPr lang="en-US" altLang="en-US" dirty="0"/>
          </a:p>
        </p:txBody>
      </p:sp>
      <p:sp>
        <p:nvSpPr>
          <p:cNvPr id="40964" name="Rectangle 3"/>
          <p:cNvSpPr>
            <a:spLocks noGrp="1" noChangeArrowheads="1"/>
          </p:cNvSpPr>
          <p:nvPr>
            <p:ph type="body" idx="1"/>
          </p:nvPr>
        </p:nvSpPr>
        <p:spPr>
          <a:xfrm>
            <a:off x="685800" y="1828800"/>
            <a:ext cx="7772400" cy="3962400"/>
          </a:xfrm>
        </p:spPr>
        <p:txBody>
          <a:bodyPr/>
          <a:lstStyle/>
          <a:p>
            <a:pPr>
              <a:spcBef>
                <a:spcPts val="504"/>
              </a:spcBef>
              <a:buFont typeface="Webdings" pitchFamily="18" charset="2"/>
              <a:buNone/>
            </a:pPr>
            <a:r>
              <a:rPr lang="en-US" altLang="en-US" dirty="0"/>
              <a:t>Texas Code of Criminal Procedure – Article 42.03 (b) </a:t>
            </a:r>
          </a:p>
          <a:p>
            <a:pPr>
              <a:spcBef>
                <a:spcPts val="504"/>
              </a:spcBef>
              <a:buFont typeface="Webdings" pitchFamily="18" charset="2"/>
              <a:buNone/>
            </a:pPr>
            <a:r>
              <a:rPr lang="en-US" altLang="en-US" dirty="0"/>
              <a:t>Pronouncing Sentence</a:t>
            </a:r>
          </a:p>
          <a:p>
            <a:pPr>
              <a:spcBef>
                <a:spcPts val="504"/>
              </a:spcBef>
              <a:buFont typeface="Webdings" pitchFamily="18" charset="2"/>
              <a:buNone/>
            </a:pPr>
            <a:endParaRPr lang="en-US" altLang="en-US" dirty="0"/>
          </a:p>
          <a:p>
            <a:pPr>
              <a:spcBef>
                <a:spcPts val="504"/>
              </a:spcBef>
            </a:pPr>
            <a:r>
              <a:rPr lang="en-US" altLang="en-US" dirty="0"/>
              <a:t>After the court has pronounced defendant’s sentence, the court shall permit the victim to appear and present a statement of the person’s views of the crime, the defendant, and the effect of the offense.</a:t>
            </a:r>
          </a:p>
          <a:p>
            <a:pPr lvl="1">
              <a:spcBef>
                <a:spcPts val="504"/>
              </a:spcBef>
              <a:buFont typeface="Arial" charset="0"/>
              <a:buChar char="•"/>
            </a:pPr>
            <a:r>
              <a:rPr lang="en-US" altLang="en-US" dirty="0"/>
              <a:t>After punishment assessed </a:t>
            </a:r>
          </a:p>
          <a:p>
            <a:pPr lvl="1">
              <a:spcBef>
                <a:spcPts val="504"/>
              </a:spcBef>
              <a:buFont typeface="Arial" charset="0"/>
              <a:buChar char="•"/>
            </a:pPr>
            <a:r>
              <a:rPr lang="en-US" altLang="en-US" dirty="0"/>
              <a:t>After sentence is pronounced</a:t>
            </a:r>
          </a:p>
          <a:p>
            <a:pPr>
              <a:spcBef>
                <a:spcPts val="504"/>
              </a:spcBef>
              <a:buFont typeface="Webdings" pitchFamily="18" charset="2"/>
              <a:buNone/>
            </a:pPr>
            <a:endParaRPr lang="en-US" altLang="en-US" dirty="0"/>
          </a:p>
        </p:txBody>
      </p:sp>
    </p:spTree>
    <p:extLst>
      <p:ext uri="{BB962C8B-B14F-4D97-AF65-F5344CB8AC3E}">
        <p14:creationId xmlns:p14="http://schemas.microsoft.com/office/powerpoint/2010/main" val="31778010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3"/>
          <p:cNvSpPr>
            <a:spLocks noGrp="1" noChangeArrowheads="1"/>
          </p:cNvSpPr>
          <p:nvPr>
            <p:ph type="body" idx="1"/>
          </p:nvPr>
        </p:nvSpPr>
        <p:spPr>
          <a:xfrm>
            <a:off x="685800" y="1828800"/>
            <a:ext cx="7924800" cy="3886200"/>
          </a:xfrm>
        </p:spPr>
        <p:txBody>
          <a:bodyPr/>
          <a:lstStyle/>
          <a:p>
            <a:pPr>
              <a:spcBef>
                <a:spcPts val="504"/>
              </a:spcBef>
              <a:buNone/>
            </a:pPr>
            <a:r>
              <a:rPr lang="en-US" altLang="en-US" dirty="0"/>
              <a:t>Texas Code Criminal Procedure – Article 56.02 (a) (13) </a:t>
            </a:r>
          </a:p>
          <a:p>
            <a:pPr>
              <a:spcBef>
                <a:spcPts val="504"/>
              </a:spcBef>
              <a:buNone/>
            </a:pPr>
            <a:r>
              <a:rPr lang="en-US" altLang="en-US" dirty="0"/>
              <a:t>Crime Victims’ Rights – Victim Impact Statement </a:t>
            </a:r>
            <a:endParaRPr lang="en-US" altLang="en-US" sz="2400" dirty="0"/>
          </a:p>
          <a:p>
            <a:pPr>
              <a:spcBef>
                <a:spcPts val="504"/>
              </a:spcBef>
              <a:buNone/>
            </a:pPr>
            <a:endParaRPr lang="en-US" altLang="en-US" sz="2400" dirty="0"/>
          </a:p>
          <a:p>
            <a:pPr>
              <a:spcBef>
                <a:spcPts val="504"/>
              </a:spcBef>
            </a:pPr>
            <a:r>
              <a:rPr lang="en-US" altLang="en-US" dirty="0"/>
              <a:t>Victims of crime have the right to have VIS considered by prosecutor and judge prior to sentencing and before plea agreement is accepted.</a:t>
            </a:r>
          </a:p>
          <a:p>
            <a:pPr>
              <a:spcBef>
                <a:spcPts val="504"/>
              </a:spcBef>
            </a:pPr>
            <a:endParaRPr lang="en-US" altLang="en-US" dirty="0"/>
          </a:p>
          <a:p>
            <a:pPr>
              <a:spcBef>
                <a:spcPts val="504"/>
              </a:spcBef>
            </a:pPr>
            <a:r>
              <a:rPr lang="en-US" altLang="en-US" dirty="0"/>
              <a:t>Victims of crime have the right to have VIS considered by Board of Pardons and Paroles before inmate is released on parole.</a:t>
            </a:r>
          </a:p>
          <a:p>
            <a:pPr lvl="2">
              <a:spcBef>
                <a:spcPts val="504"/>
              </a:spcBef>
              <a:buFont typeface="Webdings" pitchFamily="18" charset="2"/>
              <a:buChar char="4"/>
            </a:pPr>
            <a:endParaRPr lang="en-US" altLang="en-US" dirty="0"/>
          </a:p>
          <a:p>
            <a:pPr>
              <a:spcBef>
                <a:spcPts val="504"/>
              </a:spcBef>
            </a:pPr>
            <a:endParaRPr lang="en-US" altLang="en-US" dirty="0"/>
          </a:p>
        </p:txBody>
      </p:sp>
      <p:sp>
        <p:nvSpPr>
          <p:cNvPr id="6" name="Rectangle 2"/>
          <p:cNvSpPr txBox="1">
            <a:spLocks noChangeArrowheads="1"/>
          </p:cNvSpPr>
          <p:nvPr/>
        </p:nvSpPr>
        <p:spPr bwMode="auto">
          <a:xfrm>
            <a:off x="1600200" y="-76200"/>
            <a:ext cx="6400800" cy="1418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algn="l" rtl="0" eaLnBrk="1" fontAlgn="base" hangingPunct="1">
              <a:lnSpc>
                <a:spcPct val="90000"/>
              </a:lnSpc>
              <a:spcBef>
                <a:spcPct val="0"/>
              </a:spcBef>
              <a:spcAft>
                <a:spcPct val="0"/>
              </a:spcAft>
              <a:defRPr sz="2800" b="1">
                <a:solidFill>
                  <a:srgbClr val="FFFFFF"/>
                </a:solidFill>
                <a:latin typeface="Arial"/>
                <a:ea typeface="ＭＳ Ｐゴシック" charset="0"/>
                <a:cs typeface="Arial"/>
              </a:defRPr>
            </a:lvl1pPr>
            <a:lvl2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2pPr>
            <a:lvl3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3pPr>
            <a:lvl4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4pPr>
            <a:lvl5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5pPr>
            <a:lvl6pPr marL="457200" algn="l" rtl="0" eaLnBrk="1" fontAlgn="base" hangingPunct="1">
              <a:lnSpc>
                <a:spcPct val="80000"/>
              </a:lnSpc>
              <a:spcBef>
                <a:spcPct val="0"/>
              </a:spcBef>
              <a:spcAft>
                <a:spcPct val="0"/>
              </a:spcAft>
              <a:defRPr sz="2800">
                <a:solidFill>
                  <a:srgbClr val="FFFFFF"/>
                </a:solidFill>
                <a:latin typeface="Arial Black" pitchFamily="80" charset="0"/>
              </a:defRPr>
            </a:lvl6pPr>
            <a:lvl7pPr marL="914400" algn="l" rtl="0" eaLnBrk="1" fontAlgn="base" hangingPunct="1">
              <a:lnSpc>
                <a:spcPct val="80000"/>
              </a:lnSpc>
              <a:spcBef>
                <a:spcPct val="0"/>
              </a:spcBef>
              <a:spcAft>
                <a:spcPct val="0"/>
              </a:spcAft>
              <a:defRPr sz="2800">
                <a:solidFill>
                  <a:srgbClr val="FFFFFF"/>
                </a:solidFill>
                <a:latin typeface="Arial Black" pitchFamily="80" charset="0"/>
              </a:defRPr>
            </a:lvl7pPr>
            <a:lvl8pPr marL="1371600" algn="l" rtl="0" eaLnBrk="1" fontAlgn="base" hangingPunct="1">
              <a:lnSpc>
                <a:spcPct val="80000"/>
              </a:lnSpc>
              <a:spcBef>
                <a:spcPct val="0"/>
              </a:spcBef>
              <a:spcAft>
                <a:spcPct val="0"/>
              </a:spcAft>
              <a:defRPr sz="2800">
                <a:solidFill>
                  <a:srgbClr val="FFFFFF"/>
                </a:solidFill>
                <a:latin typeface="Arial Black" pitchFamily="80" charset="0"/>
              </a:defRPr>
            </a:lvl8pPr>
            <a:lvl9pPr marL="1828800" algn="l" rtl="0" eaLnBrk="1" fontAlgn="base" hangingPunct="1">
              <a:lnSpc>
                <a:spcPct val="80000"/>
              </a:lnSpc>
              <a:spcBef>
                <a:spcPct val="0"/>
              </a:spcBef>
              <a:spcAft>
                <a:spcPct val="0"/>
              </a:spcAft>
              <a:defRPr sz="2800">
                <a:solidFill>
                  <a:srgbClr val="FFFFFF"/>
                </a:solidFill>
                <a:latin typeface="Arial Black" pitchFamily="80" charset="0"/>
              </a:defRPr>
            </a:lvl9pPr>
          </a:lstStyle>
          <a:p>
            <a:r>
              <a:rPr lang="en-US" altLang="en-US" kern="0"/>
              <a:t>To Be Heard</a:t>
            </a:r>
            <a:br>
              <a:rPr lang="en-US" altLang="en-US" kern="0"/>
            </a:br>
            <a:endParaRPr lang="en-US" altLang="en-US" kern="0" dirty="0"/>
          </a:p>
        </p:txBody>
      </p:sp>
    </p:spTree>
    <p:extLst>
      <p:ext uri="{BB962C8B-B14F-4D97-AF65-F5344CB8AC3E}">
        <p14:creationId xmlns:p14="http://schemas.microsoft.com/office/powerpoint/2010/main" val="27408641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of Criminal Procedure – Article 56.03 (g)</a:t>
            </a:r>
          </a:p>
          <a:p>
            <a:pPr>
              <a:spcBef>
                <a:spcPts val="504"/>
              </a:spcBef>
              <a:buFont typeface="Webdings" pitchFamily="18" charset="2"/>
              <a:buNone/>
            </a:pPr>
            <a:r>
              <a:rPr lang="en-US" altLang="en-US" dirty="0"/>
              <a:t>Victim Impact Statement</a:t>
            </a:r>
          </a:p>
          <a:p>
            <a:pPr>
              <a:spcBef>
                <a:spcPts val="504"/>
              </a:spcBef>
            </a:pPr>
            <a:endParaRPr lang="en-US" altLang="en-US" dirty="0"/>
          </a:p>
          <a:p>
            <a:pPr>
              <a:spcBef>
                <a:spcPts val="504"/>
              </a:spcBef>
            </a:pPr>
            <a:r>
              <a:rPr lang="en-US" altLang="en-US" dirty="0"/>
              <a:t>The Victim Impact Statement is subject to discovery under Article 39.14 before the testimony of the victim is taken only if the court determines that the statement contains exculpatory material</a:t>
            </a:r>
            <a:r>
              <a:rPr lang="en-US" altLang="en-US" sz="2400" dirty="0"/>
              <a:t>.</a:t>
            </a:r>
          </a:p>
        </p:txBody>
      </p:sp>
      <p:sp>
        <p:nvSpPr>
          <p:cNvPr id="6" name="Rectangle 2"/>
          <p:cNvSpPr>
            <a:spLocks noGrp="1" noChangeArrowheads="1"/>
          </p:cNvSpPr>
          <p:nvPr>
            <p:ph type="title"/>
          </p:nvPr>
        </p:nvSpPr>
        <p:spPr>
          <a:xfrm>
            <a:off x="1600200" y="-76200"/>
            <a:ext cx="6400800" cy="1418215"/>
          </a:xfrm>
        </p:spPr>
        <p:txBody>
          <a:bodyPr/>
          <a:lstStyle/>
          <a:p>
            <a:r>
              <a:rPr lang="en-US" altLang="en-US" dirty="0"/>
              <a:t>To Be Heard</a:t>
            </a:r>
            <a:br>
              <a:rPr lang="en-US" altLang="en-US" dirty="0"/>
            </a:br>
            <a:endParaRPr lang="en-US" altLang="en-US" dirty="0"/>
          </a:p>
        </p:txBody>
      </p:sp>
    </p:spTree>
    <p:extLst>
      <p:ext uri="{BB962C8B-B14F-4D97-AF65-F5344CB8AC3E}">
        <p14:creationId xmlns:p14="http://schemas.microsoft.com/office/powerpoint/2010/main" val="29485578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3"/>
          <p:cNvSpPr>
            <a:spLocks noGrp="1" noChangeArrowheads="1"/>
          </p:cNvSpPr>
          <p:nvPr>
            <p:ph type="body" idx="1"/>
          </p:nvPr>
        </p:nvSpPr>
        <p:spPr>
          <a:xfrm>
            <a:off x="685800" y="1828800"/>
            <a:ext cx="7772400" cy="2971800"/>
          </a:xfrm>
        </p:spPr>
        <p:txBody>
          <a:bodyPr/>
          <a:lstStyle/>
          <a:p>
            <a:pPr>
              <a:spcBef>
                <a:spcPts val="504"/>
              </a:spcBef>
              <a:buFont typeface="Webdings" pitchFamily="18" charset="2"/>
              <a:buNone/>
            </a:pPr>
            <a:r>
              <a:rPr lang="en-US" altLang="en-US" dirty="0"/>
              <a:t>Texas Family Code – Section 57.002(5)</a:t>
            </a:r>
          </a:p>
          <a:p>
            <a:pPr>
              <a:spcBef>
                <a:spcPts val="504"/>
              </a:spcBef>
              <a:buFont typeface="Webdings" pitchFamily="18" charset="2"/>
              <a:buNone/>
            </a:pPr>
            <a:r>
              <a:rPr lang="en-US" altLang="en-US" dirty="0"/>
              <a:t>Right To Be Heard in Juvenile Court</a:t>
            </a:r>
          </a:p>
          <a:p>
            <a:pPr>
              <a:spcBef>
                <a:spcPts val="504"/>
              </a:spcBef>
              <a:buFont typeface="Webdings" pitchFamily="18" charset="2"/>
              <a:buNone/>
            </a:pPr>
            <a:endParaRPr lang="en-US" altLang="en-US" dirty="0"/>
          </a:p>
          <a:p>
            <a:pPr>
              <a:spcBef>
                <a:spcPts val="504"/>
              </a:spcBef>
            </a:pPr>
            <a:r>
              <a:rPr lang="en-US" altLang="en-US" dirty="0"/>
              <a:t>Before the juvenile court renders its disposition, the court shall permit the victim to provide pertinent information concerning the impact of the offense on the victim or victim’s family. 	</a:t>
            </a:r>
          </a:p>
          <a:p>
            <a:endParaRPr lang="en-US" altLang="en-US" dirty="0"/>
          </a:p>
          <a:p>
            <a:endParaRPr lang="en-US" altLang="en-US" dirty="0"/>
          </a:p>
          <a:p>
            <a:pPr>
              <a:buFont typeface="Webdings" pitchFamily="18" charset="2"/>
              <a:buNone/>
            </a:pPr>
            <a:endParaRPr lang="en-US" altLang="en-US" dirty="0"/>
          </a:p>
          <a:p>
            <a:pPr>
              <a:buFont typeface="Webdings" pitchFamily="18" charset="2"/>
              <a:buNone/>
            </a:pPr>
            <a:endParaRPr lang="en-US" altLang="en-US" dirty="0"/>
          </a:p>
        </p:txBody>
      </p:sp>
      <p:sp>
        <p:nvSpPr>
          <p:cNvPr id="6" name="Rectangle 2"/>
          <p:cNvSpPr>
            <a:spLocks noGrp="1" noChangeArrowheads="1"/>
          </p:cNvSpPr>
          <p:nvPr>
            <p:ph type="title"/>
          </p:nvPr>
        </p:nvSpPr>
        <p:spPr>
          <a:xfrm>
            <a:off x="1600200" y="-76200"/>
            <a:ext cx="6400800" cy="1418215"/>
          </a:xfrm>
        </p:spPr>
        <p:txBody>
          <a:bodyPr/>
          <a:lstStyle/>
          <a:p>
            <a:r>
              <a:rPr lang="en-US" altLang="en-US" dirty="0"/>
              <a:t>To Be Heard</a:t>
            </a:r>
            <a:br>
              <a:rPr lang="en-US" altLang="en-US" dirty="0"/>
            </a:br>
            <a:endParaRPr lang="en-US" altLang="en-US" dirty="0"/>
          </a:p>
        </p:txBody>
      </p:sp>
    </p:spTree>
    <p:extLst>
      <p:ext uri="{BB962C8B-B14F-4D97-AF65-F5344CB8AC3E}">
        <p14:creationId xmlns:p14="http://schemas.microsoft.com/office/powerpoint/2010/main" val="685965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of Criminal Procedure – Article 26.13 (e)</a:t>
            </a:r>
          </a:p>
          <a:p>
            <a:pPr>
              <a:spcBef>
                <a:spcPts val="504"/>
              </a:spcBef>
              <a:buFont typeface="Webdings" pitchFamily="18" charset="2"/>
              <a:buNone/>
            </a:pPr>
            <a:r>
              <a:rPr lang="en-US" altLang="en-US" dirty="0"/>
              <a:t>Plea of Guilty </a:t>
            </a:r>
          </a:p>
          <a:p>
            <a:pPr>
              <a:spcBef>
                <a:spcPts val="504"/>
              </a:spcBef>
              <a:buFont typeface="Webdings" pitchFamily="18" charset="2"/>
              <a:buNone/>
            </a:pPr>
            <a:endParaRPr lang="en-US" altLang="en-US" dirty="0"/>
          </a:p>
          <a:p>
            <a:pPr>
              <a:spcBef>
                <a:spcPts val="504"/>
              </a:spcBef>
            </a:pPr>
            <a:r>
              <a:rPr lang="en-US" altLang="en-US" dirty="0"/>
              <a:t>Before accepting a plea of guilty, the court shall inquire as to whether a Victim Impact Statement has been returned. </a:t>
            </a:r>
          </a:p>
          <a:p>
            <a:pPr>
              <a:spcBef>
                <a:spcPts val="504"/>
              </a:spcBef>
            </a:pPr>
            <a:endParaRPr lang="en-US" altLang="en-US" dirty="0"/>
          </a:p>
          <a:p>
            <a:pPr>
              <a:spcBef>
                <a:spcPts val="504"/>
              </a:spcBef>
            </a:pPr>
            <a:r>
              <a:rPr lang="en-US" altLang="en-US" dirty="0"/>
              <a:t>The court shall ask for a copy of the Victim Impact Statement. </a:t>
            </a:r>
          </a:p>
          <a:p>
            <a:pPr>
              <a:spcBef>
                <a:spcPts val="504"/>
              </a:spcBef>
            </a:pPr>
            <a:endParaRPr lang="en-US" altLang="en-US" dirty="0"/>
          </a:p>
          <a:p>
            <a:pPr>
              <a:spcBef>
                <a:spcPts val="504"/>
              </a:spcBef>
            </a:pPr>
            <a:r>
              <a:rPr lang="en-US" altLang="en-US" dirty="0"/>
              <a:t>The court shall ask if prosecutor has given notice of the existence and terms of any plea bargain to the victim, guardian of a victim or close relative of a deceased victim.</a:t>
            </a:r>
          </a:p>
        </p:txBody>
      </p:sp>
      <p:sp>
        <p:nvSpPr>
          <p:cNvPr id="6" name="Rectangle 2"/>
          <p:cNvSpPr>
            <a:spLocks noGrp="1" noChangeArrowheads="1"/>
          </p:cNvSpPr>
          <p:nvPr>
            <p:ph type="title"/>
          </p:nvPr>
        </p:nvSpPr>
        <p:spPr>
          <a:xfrm>
            <a:off x="1600200" y="-76200"/>
            <a:ext cx="6400800" cy="1418215"/>
          </a:xfrm>
        </p:spPr>
        <p:txBody>
          <a:bodyPr/>
          <a:lstStyle/>
          <a:p>
            <a:r>
              <a:rPr lang="en-US" altLang="en-US" dirty="0"/>
              <a:t>To Be Heard</a:t>
            </a:r>
            <a:br>
              <a:rPr lang="en-US" altLang="en-US" dirty="0"/>
            </a:br>
            <a:endParaRPr lang="en-US" altLang="en-US" dirty="0"/>
          </a:p>
        </p:txBody>
      </p:sp>
    </p:spTree>
    <p:extLst>
      <p:ext uri="{BB962C8B-B14F-4D97-AF65-F5344CB8AC3E}">
        <p14:creationId xmlns:p14="http://schemas.microsoft.com/office/powerpoint/2010/main" val="15265388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1600200" y="0"/>
            <a:ext cx="7086600" cy="867930"/>
          </a:xfrm>
        </p:spPr>
        <p:txBody>
          <a:bodyPr/>
          <a:lstStyle/>
          <a:p>
            <a:r>
              <a:rPr lang="en-US" altLang="en-US" dirty="0"/>
              <a:t>To Receive Medical Examination</a:t>
            </a:r>
            <a:br>
              <a:rPr lang="en-US" altLang="en-US" dirty="0"/>
            </a:br>
            <a:r>
              <a:rPr lang="en-US" altLang="en-US" dirty="0"/>
              <a:t>Article 56.06 (a)</a:t>
            </a:r>
          </a:p>
        </p:txBody>
      </p:sp>
      <p:sp>
        <p:nvSpPr>
          <p:cNvPr id="47108"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of Criminal Procedure Article 56.06 (a)</a:t>
            </a:r>
          </a:p>
          <a:p>
            <a:pPr>
              <a:spcBef>
                <a:spcPts val="504"/>
              </a:spcBef>
              <a:buFont typeface="Webdings" pitchFamily="18" charset="2"/>
              <a:buNone/>
            </a:pPr>
            <a:r>
              <a:rPr lang="en-US" altLang="en-US" dirty="0"/>
              <a:t>Forensic Medical Examinations</a:t>
            </a:r>
          </a:p>
          <a:p>
            <a:pPr>
              <a:spcBef>
                <a:spcPts val="504"/>
              </a:spcBef>
              <a:buFont typeface="Webdings" pitchFamily="18" charset="2"/>
              <a:buNone/>
            </a:pPr>
            <a:endParaRPr lang="en-US" altLang="en-US" dirty="0"/>
          </a:p>
          <a:p>
            <a:r>
              <a:rPr lang="en-US" altLang="en-US" dirty="0"/>
              <a:t>If a sexual assault is reported to law enforcement within 96 hours, law enforcement with consent of the victim, person acting on behalf of the victim, or an employee of Department of Family and Protective Services, </a:t>
            </a:r>
            <a:r>
              <a:rPr lang="en-US" altLang="en-US" b="1" dirty="0"/>
              <a:t>shall</a:t>
            </a:r>
            <a:r>
              <a:rPr lang="en-US" altLang="en-US" dirty="0"/>
              <a:t> request a medical examination for use in the investigation and prosecution of the offense.</a:t>
            </a:r>
          </a:p>
        </p:txBody>
      </p:sp>
    </p:spTree>
    <p:extLst>
      <p:ext uri="{BB962C8B-B14F-4D97-AF65-F5344CB8AC3E}">
        <p14:creationId xmlns:p14="http://schemas.microsoft.com/office/powerpoint/2010/main" val="30426360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1600200" y="38028"/>
            <a:ext cx="7391400" cy="1181172"/>
          </a:xfrm>
        </p:spPr>
        <p:txBody>
          <a:bodyPr/>
          <a:lstStyle/>
          <a:p>
            <a:r>
              <a:rPr lang="en-US" altLang="en-US" dirty="0"/>
              <a:t>To Receive Medical Examination</a:t>
            </a:r>
            <a:br>
              <a:rPr lang="en-US" altLang="en-US" dirty="0"/>
            </a:br>
            <a:endParaRPr lang="en-US" altLang="en-US" dirty="0"/>
          </a:p>
        </p:txBody>
      </p:sp>
      <p:sp>
        <p:nvSpPr>
          <p:cNvPr id="48132"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of Criminal Procedure – Article 56.06 (a) </a:t>
            </a:r>
          </a:p>
          <a:p>
            <a:pPr>
              <a:spcBef>
                <a:spcPts val="504"/>
              </a:spcBef>
              <a:buFont typeface="Webdings" pitchFamily="18" charset="2"/>
              <a:buNone/>
            </a:pPr>
            <a:r>
              <a:rPr lang="en-US" altLang="en-US" dirty="0"/>
              <a:t>Crime Victims’ Rights – Forensic Medical Examinations</a:t>
            </a:r>
          </a:p>
          <a:p>
            <a:pPr>
              <a:spcBef>
                <a:spcPts val="504"/>
              </a:spcBef>
              <a:buFont typeface="Webdings" pitchFamily="18" charset="2"/>
              <a:buNone/>
            </a:pPr>
            <a:endParaRPr lang="en-US" altLang="en-US" dirty="0"/>
          </a:p>
          <a:p>
            <a:pPr>
              <a:spcBef>
                <a:spcPts val="504"/>
              </a:spcBef>
            </a:pPr>
            <a:r>
              <a:rPr lang="en-US" altLang="en-US" dirty="0"/>
              <a:t>Law enforcement may decline a request for a medical exam for a sexual assault victim if the person reporting has made one or more false reports of sexual assault to law enforcement and if there is no other corroborating evidence for the current allegation.</a:t>
            </a:r>
          </a:p>
          <a:p>
            <a:pPr>
              <a:spcBef>
                <a:spcPts val="504"/>
              </a:spcBef>
            </a:pPr>
            <a:endParaRPr lang="en-US" altLang="en-US" dirty="0"/>
          </a:p>
        </p:txBody>
      </p:sp>
    </p:spTree>
    <p:extLst>
      <p:ext uri="{BB962C8B-B14F-4D97-AF65-F5344CB8AC3E}">
        <p14:creationId xmlns:p14="http://schemas.microsoft.com/office/powerpoint/2010/main" val="2501043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3"/>
          <p:cNvSpPr>
            <a:spLocks noGrp="1" noChangeArrowheads="1"/>
          </p:cNvSpPr>
          <p:nvPr>
            <p:ph type="body" idx="1"/>
          </p:nvPr>
        </p:nvSpPr>
        <p:spPr>
          <a:xfrm>
            <a:off x="685800" y="1828800"/>
            <a:ext cx="7772400" cy="4267200"/>
          </a:xfrm>
        </p:spPr>
        <p:txBody>
          <a:bodyPr/>
          <a:lstStyle/>
          <a:p>
            <a:pPr>
              <a:spcBef>
                <a:spcPts val="504"/>
              </a:spcBef>
              <a:buFont typeface="Webdings" pitchFamily="18" charset="2"/>
              <a:buNone/>
            </a:pPr>
            <a:r>
              <a:rPr lang="en-US" altLang="en-US" dirty="0"/>
              <a:t>Texas Code of Criminal Procedure – Article 56.06 (b) </a:t>
            </a:r>
          </a:p>
          <a:p>
            <a:pPr>
              <a:spcBef>
                <a:spcPts val="504"/>
              </a:spcBef>
              <a:buFont typeface="Webdings" pitchFamily="18" charset="2"/>
              <a:buNone/>
            </a:pPr>
            <a:r>
              <a:rPr lang="en-US" altLang="en-US" dirty="0"/>
              <a:t>Crime Victims’ Rights – Forensic Medical Examinations</a:t>
            </a:r>
          </a:p>
          <a:p>
            <a:pPr>
              <a:spcBef>
                <a:spcPts val="504"/>
              </a:spcBef>
              <a:buFont typeface="Webdings" pitchFamily="18" charset="2"/>
              <a:buNone/>
            </a:pPr>
            <a:endParaRPr lang="en-US" altLang="en-US" dirty="0"/>
          </a:p>
          <a:p>
            <a:pPr>
              <a:spcBef>
                <a:spcPts val="504"/>
              </a:spcBef>
            </a:pPr>
            <a:r>
              <a:rPr lang="en-US" altLang="en-US" dirty="0"/>
              <a:t>If a sexual assault is not reported within 96 hours, on receiving consent by victim, law enforcement </a:t>
            </a:r>
            <a:r>
              <a:rPr lang="en-US" altLang="en-US" b="1" dirty="0"/>
              <a:t>may</a:t>
            </a:r>
            <a:r>
              <a:rPr lang="en-US" altLang="en-US" dirty="0"/>
              <a:t> request a medical exam of the victim as considered appropriate by the agency.</a:t>
            </a:r>
          </a:p>
        </p:txBody>
      </p:sp>
      <p:sp>
        <p:nvSpPr>
          <p:cNvPr id="6" name="Rectangle 2"/>
          <p:cNvSpPr>
            <a:spLocks noGrp="1" noChangeArrowheads="1"/>
          </p:cNvSpPr>
          <p:nvPr>
            <p:ph type="title"/>
          </p:nvPr>
        </p:nvSpPr>
        <p:spPr>
          <a:xfrm>
            <a:off x="1600200" y="38028"/>
            <a:ext cx="7391400" cy="1181172"/>
          </a:xfrm>
        </p:spPr>
        <p:txBody>
          <a:bodyPr/>
          <a:lstStyle/>
          <a:p>
            <a:r>
              <a:rPr lang="en-US" altLang="en-US" dirty="0"/>
              <a:t>To Receive Medical Examination</a:t>
            </a:r>
            <a:br>
              <a:rPr lang="en-US" altLang="en-US" dirty="0"/>
            </a:br>
            <a:endParaRPr lang="en-US" altLang="en-US" dirty="0"/>
          </a:p>
        </p:txBody>
      </p:sp>
    </p:spTree>
    <p:extLst>
      <p:ext uri="{BB962C8B-B14F-4D97-AF65-F5344CB8AC3E}">
        <p14:creationId xmlns:p14="http://schemas.microsoft.com/office/powerpoint/2010/main" val="3090834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3"/>
          <p:cNvSpPr>
            <a:spLocks noGrp="1" noChangeArrowheads="1"/>
          </p:cNvSpPr>
          <p:nvPr>
            <p:ph type="body" idx="1"/>
          </p:nvPr>
        </p:nvSpPr>
        <p:spPr>
          <a:xfrm>
            <a:off x="685800" y="1828800"/>
            <a:ext cx="7772400" cy="4876800"/>
          </a:xfrm>
        </p:spPr>
        <p:txBody>
          <a:bodyPr/>
          <a:lstStyle/>
          <a:p>
            <a:pPr>
              <a:spcBef>
                <a:spcPts val="504"/>
              </a:spcBef>
              <a:buFont typeface="Webdings" pitchFamily="18" charset="2"/>
              <a:buNone/>
            </a:pPr>
            <a:r>
              <a:rPr lang="en-US" altLang="en-US" dirty="0"/>
              <a:t>Texas Code of Criminal Procedure – Article. 56.06 (c) </a:t>
            </a:r>
          </a:p>
          <a:p>
            <a:pPr>
              <a:spcBef>
                <a:spcPts val="504"/>
              </a:spcBef>
              <a:buFont typeface="Webdings" pitchFamily="18" charset="2"/>
              <a:buNone/>
            </a:pPr>
            <a:r>
              <a:rPr lang="en-US" altLang="en-US" dirty="0"/>
              <a:t>Crime Victims’ Rights – Forensic Medical Exam</a:t>
            </a:r>
          </a:p>
          <a:p>
            <a:pPr>
              <a:spcBef>
                <a:spcPts val="504"/>
              </a:spcBef>
              <a:buFont typeface="Webdings" pitchFamily="18" charset="2"/>
              <a:buNone/>
            </a:pPr>
            <a:endParaRPr lang="en-US" altLang="en-US" dirty="0"/>
          </a:p>
          <a:p>
            <a:pPr>
              <a:spcBef>
                <a:spcPts val="504"/>
              </a:spcBef>
            </a:pPr>
            <a:r>
              <a:rPr lang="en-US" altLang="en-US" dirty="0"/>
              <a:t>A law enforcement agency that requests a forensic medical examination of a victim of an alleged sexual assault for use in the investigation or prosecution of the offense shall pay all costs of the examination.</a:t>
            </a:r>
          </a:p>
          <a:p>
            <a:pPr>
              <a:spcBef>
                <a:spcPts val="504"/>
              </a:spcBef>
            </a:pPr>
            <a:endParaRPr lang="en-US" altLang="en-US" dirty="0"/>
          </a:p>
          <a:p>
            <a:pPr>
              <a:spcBef>
                <a:spcPts val="504"/>
              </a:spcBef>
            </a:pPr>
            <a:r>
              <a:rPr lang="en-US" altLang="en-US" dirty="0"/>
              <a:t>On application to the OAG, the law enforcement agency is entitled to be reimbursed for the reasonable costs of the exam.</a:t>
            </a:r>
          </a:p>
          <a:p>
            <a:pPr marL="457200" lvl="1" indent="0">
              <a:spcBef>
                <a:spcPts val="504"/>
              </a:spcBef>
              <a:buNone/>
            </a:pPr>
            <a:endParaRPr lang="en-US" altLang="en-US" sz="2000" dirty="0"/>
          </a:p>
        </p:txBody>
      </p:sp>
      <p:sp>
        <p:nvSpPr>
          <p:cNvPr id="6" name="Rectangle 2"/>
          <p:cNvSpPr>
            <a:spLocks noGrp="1" noChangeArrowheads="1"/>
          </p:cNvSpPr>
          <p:nvPr>
            <p:ph type="title"/>
          </p:nvPr>
        </p:nvSpPr>
        <p:spPr>
          <a:xfrm>
            <a:off x="1600200" y="38028"/>
            <a:ext cx="7391400" cy="1181172"/>
          </a:xfrm>
        </p:spPr>
        <p:txBody>
          <a:bodyPr/>
          <a:lstStyle/>
          <a:p>
            <a:r>
              <a:rPr lang="en-US" altLang="en-US" dirty="0"/>
              <a:t>To Receive Medical Examination</a:t>
            </a:r>
            <a:br>
              <a:rPr lang="en-US" altLang="en-US" dirty="0"/>
            </a:br>
            <a:endParaRPr lang="en-US" altLang="en-US" dirty="0"/>
          </a:p>
        </p:txBody>
      </p:sp>
    </p:spTree>
    <p:extLst>
      <p:ext uri="{BB962C8B-B14F-4D97-AF65-F5344CB8AC3E}">
        <p14:creationId xmlns:p14="http://schemas.microsoft.com/office/powerpoint/2010/main" val="135562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676400" y="0"/>
            <a:ext cx="6400800" cy="867930"/>
          </a:xfrm>
        </p:spPr>
        <p:txBody>
          <a:bodyPr/>
          <a:lstStyle/>
          <a:p>
            <a:r>
              <a:rPr lang="en-US" altLang="en-US" dirty="0"/>
              <a:t>Who is Entitled to Rights?</a:t>
            </a:r>
            <a:br>
              <a:rPr lang="en-US" altLang="en-US" dirty="0"/>
            </a:br>
            <a:r>
              <a:rPr lang="en-US" altLang="en-US" dirty="0"/>
              <a:t>(Slide 1 of 4)</a:t>
            </a:r>
          </a:p>
        </p:txBody>
      </p:sp>
      <p:sp>
        <p:nvSpPr>
          <p:cNvPr id="8196" name="Rectangle 3"/>
          <p:cNvSpPr>
            <a:spLocks noGrp="1" noChangeArrowheads="1"/>
          </p:cNvSpPr>
          <p:nvPr>
            <p:ph type="body" idx="1"/>
          </p:nvPr>
        </p:nvSpPr>
        <p:spPr>
          <a:xfrm>
            <a:off x="685800" y="1828800"/>
            <a:ext cx="7772400" cy="3505200"/>
          </a:xfrm>
        </p:spPr>
        <p:txBody>
          <a:bodyPr/>
          <a:lstStyle/>
          <a:p>
            <a:r>
              <a:rPr lang="en-US" altLang="en-US" dirty="0"/>
              <a:t>“Victim”</a:t>
            </a:r>
          </a:p>
          <a:p>
            <a:endParaRPr lang="en-US" altLang="en-US" dirty="0"/>
          </a:p>
          <a:p>
            <a:r>
              <a:rPr lang="en-US" altLang="en-US" dirty="0"/>
              <a:t>“Close relative of a deceased victim”</a:t>
            </a:r>
          </a:p>
          <a:p>
            <a:endParaRPr lang="en-US" altLang="en-US" dirty="0"/>
          </a:p>
          <a:p>
            <a:r>
              <a:rPr lang="en-US" altLang="en-US" dirty="0"/>
              <a:t>“Guardian of a victim”</a:t>
            </a:r>
          </a:p>
        </p:txBody>
      </p:sp>
    </p:spTree>
    <p:extLst>
      <p:ext uri="{BB962C8B-B14F-4D97-AF65-F5344CB8AC3E}">
        <p14:creationId xmlns:p14="http://schemas.microsoft.com/office/powerpoint/2010/main" val="16418617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3"/>
          <p:cNvSpPr>
            <a:spLocks noGrp="1" noChangeArrowheads="1"/>
          </p:cNvSpPr>
          <p:nvPr>
            <p:ph type="body" idx="1"/>
          </p:nvPr>
        </p:nvSpPr>
        <p:spPr>
          <a:xfrm>
            <a:off x="685800" y="1828800"/>
            <a:ext cx="7772400" cy="4876800"/>
          </a:xfrm>
        </p:spPr>
        <p:txBody>
          <a:bodyPr/>
          <a:lstStyle/>
          <a:p>
            <a:pPr>
              <a:spcBef>
                <a:spcPts val="504"/>
              </a:spcBef>
              <a:buFont typeface="Webdings" pitchFamily="18" charset="2"/>
              <a:buNone/>
            </a:pPr>
            <a:r>
              <a:rPr lang="en-US" altLang="en-US" dirty="0"/>
              <a:t>Texas Code of Criminal Procedure – Article. 56.06 (d) </a:t>
            </a:r>
          </a:p>
          <a:p>
            <a:pPr>
              <a:spcBef>
                <a:spcPts val="504"/>
              </a:spcBef>
              <a:buFont typeface="Webdings" pitchFamily="18" charset="2"/>
              <a:buNone/>
            </a:pPr>
            <a:r>
              <a:rPr lang="en-US" altLang="en-US" dirty="0"/>
              <a:t>Crime Victims’ Rights – Forensic Medical Exam</a:t>
            </a:r>
          </a:p>
          <a:p>
            <a:pPr>
              <a:spcBef>
                <a:spcPts val="504"/>
              </a:spcBef>
              <a:buFont typeface="Webdings" pitchFamily="18" charset="2"/>
              <a:buNone/>
            </a:pPr>
            <a:endParaRPr lang="en-US" altLang="en-US" dirty="0"/>
          </a:p>
          <a:p>
            <a:pPr>
              <a:spcBef>
                <a:spcPts val="504"/>
              </a:spcBef>
            </a:pPr>
            <a:r>
              <a:rPr lang="en-US" altLang="en-US" dirty="0"/>
              <a:t>A law enforcement agency or prosecuting attorney’s office may pay all costs related to the testimony of a licensed health care professional in a criminal proceeding regarding the results of the forensic medical examination or manner in which it was performed.</a:t>
            </a:r>
            <a:endParaRPr lang="en-US" altLang="en-US" sz="2000" dirty="0"/>
          </a:p>
        </p:txBody>
      </p:sp>
      <p:sp>
        <p:nvSpPr>
          <p:cNvPr id="6" name="Rectangle 2"/>
          <p:cNvSpPr>
            <a:spLocks noGrp="1" noChangeArrowheads="1"/>
          </p:cNvSpPr>
          <p:nvPr>
            <p:ph type="title"/>
          </p:nvPr>
        </p:nvSpPr>
        <p:spPr>
          <a:xfrm>
            <a:off x="1600200" y="38028"/>
            <a:ext cx="7391400" cy="1181172"/>
          </a:xfrm>
        </p:spPr>
        <p:txBody>
          <a:bodyPr/>
          <a:lstStyle/>
          <a:p>
            <a:r>
              <a:rPr lang="en-US" altLang="en-US" dirty="0"/>
              <a:t>To Receive Medical Examination</a:t>
            </a:r>
            <a:br>
              <a:rPr lang="en-US" altLang="en-US" dirty="0"/>
            </a:br>
            <a:endParaRPr lang="en-US" altLang="en-US" dirty="0"/>
          </a:p>
        </p:txBody>
      </p:sp>
    </p:spTree>
    <p:extLst>
      <p:ext uri="{BB962C8B-B14F-4D97-AF65-F5344CB8AC3E}">
        <p14:creationId xmlns:p14="http://schemas.microsoft.com/office/powerpoint/2010/main" val="5365905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3"/>
          <p:cNvSpPr>
            <a:spLocks noGrp="1" noChangeArrowheads="1"/>
          </p:cNvSpPr>
          <p:nvPr>
            <p:ph type="body" idx="1"/>
          </p:nvPr>
        </p:nvSpPr>
        <p:spPr>
          <a:xfrm>
            <a:off x="685800" y="1828800"/>
            <a:ext cx="7772400" cy="4876800"/>
          </a:xfrm>
        </p:spPr>
        <p:txBody>
          <a:bodyPr/>
          <a:lstStyle/>
          <a:p>
            <a:pPr>
              <a:spcBef>
                <a:spcPts val="504"/>
              </a:spcBef>
              <a:buFont typeface="Webdings" pitchFamily="18" charset="2"/>
              <a:buNone/>
            </a:pPr>
            <a:r>
              <a:rPr lang="en-US" altLang="en-US" dirty="0"/>
              <a:t>Texas Code of Criminal Procedure – Article. 56.06 (e) </a:t>
            </a:r>
          </a:p>
          <a:p>
            <a:pPr>
              <a:spcBef>
                <a:spcPts val="504"/>
              </a:spcBef>
              <a:buFont typeface="Webdings" pitchFamily="18" charset="2"/>
              <a:buNone/>
            </a:pPr>
            <a:r>
              <a:rPr lang="en-US" altLang="en-US" dirty="0"/>
              <a:t>Crime Victims’ Rights – Forensic Medical Exam</a:t>
            </a:r>
          </a:p>
          <a:p>
            <a:pPr>
              <a:spcBef>
                <a:spcPts val="504"/>
              </a:spcBef>
              <a:buFont typeface="Webdings" pitchFamily="18" charset="2"/>
              <a:buNone/>
            </a:pPr>
            <a:endParaRPr lang="en-US" altLang="en-US" dirty="0"/>
          </a:p>
          <a:p>
            <a:pPr>
              <a:spcBef>
                <a:spcPts val="504"/>
              </a:spcBef>
            </a:pPr>
            <a:r>
              <a:rPr lang="en-US" altLang="en-US" dirty="0"/>
              <a:t>This Article does not require a law enforcement agency to pay any costs of treatment for injuries.</a:t>
            </a:r>
          </a:p>
          <a:p>
            <a:pPr>
              <a:spcBef>
                <a:spcPts val="504"/>
              </a:spcBef>
            </a:pPr>
            <a:endParaRPr lang="en-US" altLang="en-US" dirty="0"/>
          </a:p>
          <a:p>
            <a:pPr>
              <a:spcBef>
                <a:spcPts val="504"/>
              </a:spcBef>
            </a:pPr>
            <a:r>
              <a:rPr lang="en-US" altLang="en-US" b="1" dirty="0"/>
              <a:t>Texas Code of Criminal Procedure – Article. 56.06 (f)  **NEW**</a:t>
            </a:r>
            <a:r>
              <a:rPr lang="en-US" altLang="en-US" dirty="0"/>
              <a:t> The Attorney General may make a payment to or on behalf of an individual for the reasonable costs incurred for medical care provided in accordance with Section 323.004, Health and Safety Code.</a:t>
            </a:r>
          </a:p>
          <a:p>
            <a:pPr lvl="1">
              <a:spcBef>
                <a:spcPts val="504"/>
              </a:spcBef>
            </a:pPr>
            <a:r>
              <a:rPr lang="en-US" altLang="en-US" dirty="0"/>
              <a:t>For crimes occurring on or after September 1, 2015.</a:t>
            </a:r>
          </a:p>
          <a:p>
            <a:pPr>
              <a:spcBef>
                <a:spcPts val="504"/>
              </a:spcBef>
            </a:pPr>
            <a:endParaRPr lang="en-US" altLang="en-US" dirty="0"/>
          </a:p>
        </p:txBody>
      </p:sp>
      <p:sp>
        <p:nvSpPr>
          <p:cNvPr id="6" name="Rectangle 2"/>
          <p:cNvSpPr>
            <a:spLocks noGrp="1" noChangeArrowheads="1"/>
          </p:cNvSpPr>
          <p:nvPr>
            <p:ph type="title"/>
          </p:nvPr>
        </p:nvSpPr>
        <p:spPr>
          <a:xfrm>
            <a:off x="1600200" y="38028"/>
            <a:ext cx="7391400" cy="1181172"/>
          </a:xfrm>
        </p:spPr>
        <p:txBody>
          <a:bodyPr/>
          <a:lstStyle/>
          <a:p>
            <a:r>
              <a:rPr lang="en-US" altLang="en-US" dirty="0"/>
              <a:t>To Receive Medical Examination</a:t>
            </a:r>
            <a:br>
              <a:rPr lang="en-US" altLang="en-US" dirty="0"/>
            </a:br>
            <a:endParaRPr lang="en-US" altLang="en-US" dirty="0"/>
          </a:p>
        </p:txBody>
      </p:sp>
    </p:spTree>
    <p:extLst>
      <p:ext uri="{BB962C8B-B14F-4D97-AF65-F5344CB8AC3E}">
        <p14:creationId xmlns:p14="http://schemas.microsoft.com/office/powerpoint/2010/main" val="14186810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3"/>
          <p:cNvSpPr>
            <a:spLocks noGrp="1" noChangeArrowheads="1"/>
          </p:cNvSpPr>
          <p:nvPr>
            <p:ph type="body" idx="1"/>
          </p:nvPr>
        </p:nvSpPr>
        <p:spPr>
          <a:xfrm>
            <a:off x="685800" y="1828800"/>
            <a:ext cx="7924800" cy="4876800"/>
          </a:xfrm>
        </p:spPr>
        <p:txBody>
          <a:bodyPr/>
          <a:lstStyle/>
          <a:p>
            <a:pPr>
              <a:spcBef>
                <a:spcPts val="504"/>
              </a:spcBef>
              <a:buFont typeface="Webdings" pitchFamily="18" charset="2"/>
              <a:buNone/>
            </a:pPr>
            <a:r>
              <a:rPr lang="en-US" altLang="en-US" dirty="0"/>
              <a:t>Texas Code of Criminal Procedure – Article 56.065</a:t>
            </a:r>
          </a:p>
          <a:p>
            <a:pPr>
              <a:spcBef>
                <a:spcPts val="504"/>
              </a:spcBef>
              <a:buFont typeface="Webdings" pitchFamily="18" charset="2"/>
              <a:buNone/>
            </a:pPr>
            <a:r>
              <a:rPr lang="en-US" altLang="en-US" dirty="0"/>
              <a:t>Medical Exam For S/A </a:t>
            </a:r>
            <a:r>
              <a:rPr lang="en-US" altLang="en-US" b="1" dirty="0"/>
              <a:t>Victim Who Has Not Reported Assault</a:t>
            </a:r>
          </a:p>
          <a:p>
            <a:pPr>
              <a:spcBef>
                <a:spcPts val="504"/>
              </a:spcBef>
              <a:buFont typeface="Webdings" pitchFamily="18" charset="2"/>
              <a:buNone/>
            </a:pPr>
            <a:endParaRPr lang="en-US" altLang="en-US" dirty="0"/>
          </a:p>
          <a:p>
            <a:pPr>
              <a:spcBef>
                <a:spcPts val="504"/>
              </a:spcBef>
            </a:pPr>
            <a:r>
              <a:rPr lang="en-US" altLang="en-US" dirty="0"/>
              <a:t>Requires a health care facility to conduct a forensic medical examination of the victim of alleged sexual assault if victim:</a:t>
            </a:r>
          </a:p>
          <a:p>
            <a:pPr lvl="1">
              <a:spcBef>
                <a:spcPts val="504"/>
              </a:spcBef>
              <a:buFont typeface="Arial" charset="0"/>
              <a:buChar char="•"/>
            </a:pPr>
            <a:r>
              <a:rPr lang="en-US" altLang="en-US" dirty="0"/>
              <a:t>Arrives within 96 hours after the assault occurred </a:t>
            </a:r>
          </a:p>
          <a:p>
            <a:pPr lvl="1">
              <a:spcBef>
                <a:spcPts val="504"/>
              </a:spcBef>
              <a:buFont typeface="Arial" charset="0"/>
              <a:buChar char="•"/>
            </a:pPr>
            <a:r>
              <a:rPr lang="en-US" altLang="en-US" dirty="0"/>
              <a:t>Consents to the exam</a:t>
            </a:r>
          </a:p>
          <a:p>
            <a:pPr lvl="1">
              <a:spcBef>
                <a:spcPts val="504"/>
              </a:spcBef>
              <a:buFont typeface="Arial" charset="0"/>
              <a:buChar char="•"/>
            </a:pPr>
            <a:r>
              <a:rPr lang="en-US" altLang="en-US" dirty="0"/>
              <a:t>Has not reported the assault to law enforcement </a:t>
            </a:r>
          </a:p>
          <a:p>
            <a:pPr lvl="1">
              <a:spcBef>
                <a:spcPts val="504"/>
              </a:spcBef>
              <a:buFont typeface="Arial" charset="0"/>
              <a:buChar char="•"/>
            </a:pPr>
            <a:endParaRPr lang="en-US" altLang="en-US" dirty="0"/>
          </a:p>
          <a:p>
            <a:pPr>
              <a:spcBef>
                <a:spcPts val="504"/>
              </a:spcBef>
            </a:pPr>
            <a:r>
              <a:rPr lang="en-US" altLang="en-US" dirty="0"/>
              <a:t>Or refer victim to health care facility who can provide service</a:t>
            </a:r>
          </a:p>
          <a:p>
            <a:pPr>
              <a:spcBef>
                <a:spcPts val="504"/>
              </a:spcBef>
            </a:pPr>
            <a:r>
              <a:rPr lang="en-US" altLang="en-US" dirty="0"/>
              <a:t>Victim is not required to participate in prosecution.</a:t>
            </a:r>
          </a:p>
          <a:p>
            <a:pPr>
              <a:spcBef>
                <a:spcPts val="504"/>
              </a:spcBef>
            </a:pPr>
            <a:r>
              <a:rPr lang="en-US" altLang="en-US" dirty="0"/>
              <a:t>Department of Public Safety pays.</a:t>
            </a:r>
          </a:p>
          <a:p>
            <a:pPr lvl="1">
              <a:spcBef>
                <a:spcPts val="504"/>
              </a:spcBef>
              <a:buFont typeface="Arial" charset="0"/>
              <a:buChar char="•"/>
            </a:pPr>
            <a:r>
              <a:rPr lang="en-US" altLang="en-US" dirty="0"/>
              <a:t>Attorney General reimburses DPS for fees.</a:t>
            </a:r>
          </a:p>
          <a:p>
            <a:pPr lvl="1">
              <a:spcBef>
                <a:spcPts val="504"/>
              </a:spcBef>
              <a:buFont typeface="Arial" charset="0"/>
              <a:buChar char="•"/>
            </a:pPr>
            <a:r>
              <a:rPr lang="en-US" altLang="en-US" dirty="0"/>
              <a:t>DPS preserves evidence for two years.</a:t>
            </a:r>
          </a:p>
          <a:p>
            <a:pPr lvl="1">
              <a:spcBef>
                <a:spcPts val="504"/>
              </a:spcBef>
              <a:buFont typeface="Times" charset="0"/>
              <a:buNone/>
            </a:pPr>
            <a:r>
              <a:rPr lang="en-US" altLang="en-US" dirty="0"/>
              <a:t> </a:t>
            </a:r>
          </a:p>
        </p:txBody>
      </p:sp>
      <p:sp>
        <p:nvSpPr>
          <p:cNvPr id="6" name="Rectangle 2"/>
          <p:cNvSpPr>
            <a:spLocks noGrp="1" noChangeArrowheads="1"/>
          </p:cNvSpPr>
          <p:nvPr>
            <p:ph type="title"/>
          </p:nvPr>
        </p:nvSpPr>
        <p:spPr>
          <a:xfrm>
            <a:off x="1600200" y="38028"/>
            <a:ext cx="7391400" cy="1181172"/>
          </a:xfrm>
        </p:spPr>
        <p:txBody>
          <a:bodyPr/>
          <a:lstStyle/>
          <a:p>
            <a:r>
              <a:rPr lang="en-US" altLang="en-US" dirty="0"/>
              <a:t>To Receive Medical Examination</a:t>
            </a:r>
            <a:br>
              <a:rPr lang="en-US" altLang="en-US" dirty="0"/>
            </a:br>
            <a:endParaRPr lang="en-US" altLang="en-US" dirty="0"/>
          </a:p>
        </p:txBody>
      </p:sp>
    </p:spTree>
    <p:extLst>
      <p:ext uri="{BB962C8B-B14F-4D97-AF65-F5344CB8AC3E}">
        <p14:creationId xmlns:p14="http://schemas.microsoft.com/office/powerpoint/2010/main" val="37692444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3"/>
          <p:cNvSpPr>
            <a:spLocks noGrp="1" noChangeArrowheads="1"/>
          </p:cNvSpPr>
          <p:nvPr>
            <p:ph type="body" idx="1"/>
          </p:nvPr>
        </p:nvSpPr>
        <p:spPr>
          <a:xfrm>
            <a:off x="685800" y="1828800"/>
            <a:ext cx="7772400" cy="4876800"/>
          </a:xfrm>
        </p:spPr>
        <p:txBody>
          <a:bodyPr/>
          <a:lstStyle/>
          <a:p>
            <a:pPr>
              <a:spcBef>
                <a:spcPts val="504"/>
              </a:spcBef>
              <a:buFont typeface="Webdings" pitchFamily="18" charset="2"/>
              <a:buNone/>
            </a:pPr>
            <a:r>
              <a:rPr lang="en-US" altLang="en-US" dirty="0"/>
              <a:t>Texas Code of Criminal Procedure – Article. 56.065 (h) </a:t>
            </a:r>
          </a:p>
          <a:p>
            <a:pPr>
              <a:spcBef>
                <a:spcPts val="504"/>
              </a:spcBef>
              <a:buFont typeface="Webdings" pitchFamily="18" charset="2"/>
              <a:buNone/>
            </a:pPr>
            <a:r>
              <a:rPr lang="en-US" altLang="en-US" dirty="0"/>
              <a:t>Crime Victims’ Rights – Forensic Medical Exam</a:t>
            </a:r>
          </a:p>
          <a:p>
            <a:pPr>
              <a:spcBef>
                <a:spcPts val="504"/>
              </a:spcBef>
              <a:buFont typeface="Webdings" pitchFamily="18" charset="2"/>
              <a:buNone/>
            </a:pPr>
            <a:endParaRPr lang="en-US" altLang="en-US" dirty="0"/>
          </a:p>
          <a:p>
            <a:pPr>
              <a:spcBef>
                <a:spcPts val="504"/>
              </a:spcBef>
            </a:pPr>
            <a:r>
              <a:rPr lang="en-US" altLang="en-US" dirty="0"/>
              <a:t>The victim may not be required to:</a:t>
            </a:r>
          </a:p>
          <a:p>
            <a:pPr marL="0" indent="0">
              <a:spcBef>
                <a:spcPts val="504"/>
              </a:spcBef>
              <a:buNone/>
            </a:pPr>
            <a:r>
              <a:rPr lang="en-US" altLang="en-US" dirty="0"/>
              <a:t> (1) participate in the investigation or prosecution of an offense as a condition of receiving a forensic medical examination or;</a:t>
            </a:r>
          </a:p>
          <a:p>
            <a:pPr marL="0" indent="0">
              <a:spcBef>
                <a:spcPts val="504"/>
              </a:spcBef>
              <a:buNone/>
            </a:pPr>
            <a:r>
              <a:rPr lang="en-US" altLang="en-US" dirty="0"/>
              <a:t>(2) Pay for the forensic portion of the medical examination or for the evidence collection kit.</a:t>
            </a:r>
          </a:p>
          <a:p>
            <a:pPr marL="0" indent="0">
              <a:spcBef>
                <a:spcPts val="504"/>
              </a:spcBef>
              <a:buNone/>
            </a:pPr>
            <a:endParaRPr lang="en-US" altLang="en-US" dirty="0"/>
          </a:p>
          <a:p>
            <a:pPr>
              <a:spcBef>
                <a:spcPts val="504"/>
              </a:spcBef>
            </a:pPr>
            <a:r>
              <a:rPr lang="en-US" altLang="en-US" b="1" dirty="0"/>
              <a:t>Texas Code of Criminal Procedure – Article. 56.056 (k)  **NEW**  </a:t>
            </a:r>
            <a:r>
              <a:rPr lang="en-US" altLang="en-US" dirty="0"/>
              <a:t>The Attorney General may make a payment to or on behalf of an individual for the reasonable costs incurred for medical care provided in accordance with Section 323.004, Health and Safety Code.  </a:t>
            </a:r>
          </a:p>
          <a:p>
            <a:pPr lvl="1">
              <a:spcBef>
                <a:spcPts val="504"/>
              </a:spcBef>
            </a:pPr>
            <a:r>
              <a:rPr lang="en-US" altLang="en-US" dirty="0"/>
              <a:t>For crimes occurring on or after September 1, 2015.</a:t>
            </a:r>
          </a:p>
          <a:p>
            <a:pPr>
              <a:spcBef>
                <a:spcPts val="504"/>
              </a:spcBef>
            </a:pPr>
            <a:endParaRPr lang="en-US" altLang="en-US" dirty="0"/>
          </a:p>
          <a:p>
            <a:pPr marL="457200" lvl="1" indent="0">
              <a:spcBef>
                <a:spcPts val="504"/>
              </a:spcBef>
              <a:buNone/>
            </a:pPr>
            <a:endParaRPr lang="en-US" altLang="en-US" dirty="0"/>
          </a:p>
        </p:txBody>
      </p:sp>
      <p:sp>
        <p:nvSpPr>
          <p:cNvPr id="6" name="Rectangle 2"/>
          <p:cNvSpPr>
            <a:spLocks noGrp="1" noChangeArrowheads="1"/>
          </p:cNvSpPr>
          <p:nvPr>
            <p:ph type="title"/>
          </p:nvPr>
        </p:nvSpPr>
        <p:spPr>
          <a:xfrm>
            <a:off x="1600200" y="38028"/>
            <a:ext cx="7391400" cy="1181172"/>
          </a:xfrm>
        </p:spPr>
        <p:txBody>
          <a:bodyPr/>
          <a:lstStyle/>
          <a:p>
            <a:r>
              <a:rPr lang="en-US" altLang="en-US" dirty="0"/>
              <a:t>To Receive Medical Examination</a:t>
            </a:r>
            <a:br>
              <a:rPr lang="en-US" altLang="en-US" dirty="0"/>
            </a:br>
            <a:endParaRPr lang="en-US" altLang="en-US" dirty="0"/>
          </a:p>
        </p:txBody>
      </p:sp>
    </p:spTree>
    <p:extLst>
      <p:ext uri="{BB962C8B-B14F-4D97-AF65-F5344CB8AC3E}">
        <p14:creationId xmlns:p14="http://schemas.microsoft.com/office/powerpoint/2010/main" val="27200308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a:xfrm>
            <a:off x="1600200" y="-381000"/>
            <a:ext cx="7391400" cy="1598314"/>
          </a:xfrm>
        </p:spPr>
        <p:txBody>
          <a:bodyPr/>
          <a:lstStyle/>
          <a:p>
            <a:r>
              <a:rPr lang="en-US" altLang="en-US" sz="2000" dirty="0"/>
              <a:t>More Rights of Victims of Sexual Assault or Abuse, Stalking or Trafficking</a:t>
            </a:r>
            <a:br>
              <a:rPr lang="en-US" altLang="en-US" sz="2000" dirty="0"/>
            </a:br>
            <a:r>
              <a:rPr lang="en-US" altLang="en-US" sz="2000" dirty="0"/>
              <a:t>TCCP, Article 56.021</a:t>
            </a:r>
          </a:p>
        </p:txBody>
      </p:sp>
      <p:sp>
        <p:nvSpPr>
          <p:cNvPr id="51204" name="Rectangle 3"/>
          <p:cNvSpPr>
            <a:spLocks noGrp="1" noChangeArrowheads="1"/>
          </p:cNvSpPr>
          <p:nvPr>
            <p:ph type="body" idx="1"/>
          </p:nvPr>
        </p:nvSpPr>
        <p:spPr>
          <a:xfrm>
            <a:off x="685800" y="1828800"/>
            <a:ext cx="7620000" cy="4648200"/>
          </a:xfrm>
        </p:spPr>
        <p:txBody>
          <a:bodyPr/>
          <a:lstStyle/>
          <a:p>
            <a:pPr>
              <a:spcBef>
                <a:spcPts val="504"/>
              </a:spcBef>
              <a:buFont typeface="Webdings" pitchFamily="18" charset="2"/>
              <a:buNone/>
            </a:pPr>
            <a:r>
              <a:rPr lang="en-US" altLang="en-US" dirty="0"/>
              <a:t>Texas Code of Criminal Procedure – Article 56.021 (a) (4)</a:t>
            </a:r>
          </a:p>
          <a:p>
            <a:pPr>
              <a:spcBef>
                <a:spcPts val="504"/>
              </a:spcBef>
              <a:buFont typeface="Webdings" pitchFamily="18" charset="2"/>
              <a:buNone/>
            </a:pPr>
            <a:r>
              <a:rPr lang="en-US" altLang="en-US" dirty="0"/>
              <a:t>Crime Victims’ Rights – HIV</a:t>
            </a:r>
          </a:p>
          <a:p>
            <a:pPr>
              <a:spcBef>
                <a:spcPts val="504"/>
              </a:spcBef>
              <a:buFont typeface="Webdings" pitchFamily="18" charset="2"/>
              <a:buNone/>
            </a:pPr>
            <a:endParaRPr lang="en-US" altLang="en-US" dirty="0"/>
          </a:p>
          <a:p>
            <a:pPr>
              <a:spcBef>
                <a:spcPts val="504"/>
              </a:spcBef>
            </a:pPr>
            <a:r>
              <a:rPr lang="en-US" altLang="en-US" dirty="0"/>
              <a:t>Victims of crime have the right to counseling and testing  regarding AIDS/HIV infection.</a:t>
            </a:r>
          </a:p>
          <a:p>
            <a:pPr>
              <a:spcBef>
                <a:spcPts val="504"/>
              </a:spcBef>
              <a:buFont typeface="Webdings" pitchFamily="18" charset="2"/>
              <a:buNone/>
            </a:pPr>
            <a:endParaRPr lang="en-US" altLang="en-US" dirty="0"/>
          </a:p>
          <a:p>
            <a:pPr>
              <a:spcBef>
                <a:spcPts val="0"/>
              </a:spcBef>
              <a:buFont typeface="Webdings" pitchFamily="18" charset="2"/>
              <a:buNone/>
            </a:pPr>
            <a:endParaRPr lang="en-US" altLang="en-US" dirty="0"/>
          </a:p>
          <a:p>
            <a:pPr>
              <a:spcBef>
                <a:spcPts val="0"/>
              </a:spcBef>
              <a:buFont typeface="Webdings" pitchFamily="18" charset="2"/>
              <a:buNone/>
            </a:pPr>
            <a:endParaRPr lang="en-US" altLang="en-US" dirty="0"/>
          </a:p>
        </p:txBody>
      </p:sp>
    </p:spTree>
    <p:extLst>
      <p:ext uri="{BB962C8B-B14F-4D97-AF65-F5344CB8AC3E}">
        <p14:creationId xmlns:p14="http://schemas.microsoft.com/office/powerpoint/2010/main" val="23210661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3"/>
          <p:cNvSpPr>
            <a:spLocks noGrp="1" noChangeArrowheads="1"/>
          </p:cNvSpPr>
          <p:nvPr>
            <p:ph type="body" idx="1"/>
          </p:nvPr>
        </p:nvSpPr>
        <p:spPr>
          <a:xfrm>
            <a:off x="685800" y="1828800"/>
            <a:ext cx="7620000" cy="4648200"/>
          </a:xfrm>
        </p:spPr>
        <p:txBody>
          <a:bodyPr/>
          <a:lstStyle/>
          <a:p>
            <a:pPr>
              <a:spcBef>
                <a:spcPts val="504"/>
              </a:spcBef>
              <a:buFont typeface="Webdings" pitchFamily="18" charset="2"/>
              <a:buNone/>
            </a:pPr>
            <a:r>
              <a:rPr lang="en-US" altLang="en-US" dirty="0"/>
              <a:t>Texas Code of Criminal Procedure – Article 56.021 (a) (5)</a:t>
            </a:r>
          </a:p>
          <a:p>
            <a:pPr>
              <a:spcBef>
                <a:spcPts val="504"/>
              </a:spcBef>
              <a:buFont typeface="Webdings" pitchFamily="18" charset="2"/>
              <a:buNone/>
            </a:pPr>
            <a:r>
              <a:rPr lang="en-US" altLang="en-US" dirty="0"/>
              <a:t>	</a:t>
            </a:r>
          </a:p>
          <a:p>
            <a:pPr>
              <a:spcBef>
                <a:spcPts val="504"/>
              </a:spcBef>
            </a:pPr>
            <a:r>
              <a:rPr lang="en-US" altLang="en-US" dirty="0"/>
              <a:t>For the victim of the offense, testing for AIDS, HIV, antibodies to HIV or infection with any other probably causative agent of AIDS.</a:t>
            </a:r>
          </a:p>
          <a:p>
            <a:pPr>
              <a:spcBef>
                <a:spcPts val="504"/>
              </a:spcBef>
              <a:buFont typeface="Webdings" pitchFamily="18" charset="2"/>
              <a:buNone/>
            </a:pPr>
            <a:endParaRPr lang="en-US" altLang="en-US" dirty="0"/>
          </a:p>
          <a:p>
            <a:pPr>
              <a:spcBef>
                <a:spcPts val="0"/>
              </a:spcBef>
              <a:buFont typeface="Webdings" pitchFamily="18" charset="2"/>
              <a:buNone/>
            </a:pPr>
            <a:endParaRPr lang="en-US" altLang="en-US" dirty="0"/>
          </a:p>
          <a:p>
            <a:pPr>
              <a:spcBef>
                <a:spcPts val="0"/>
              </a:spcBef>
              <a:buFont typeface="Webdings" pitchFamily="18" charset="2"/>
              <a:buNone/>
            </a:pPr>
            <a:endParaRPr lang="en-US" altLang="en-US" dirty="0"/>
          </a:p>
        </p:txBody>
      </p:sp>
      <p:sp>
        <p:nvSpPr>
          <p:cNvPr id="6" name="Rectangle 2"/>
          <p:cNvSpPr txBox="1">
            <a:spLocks noChangeArrowheads="1"/>
          </p:cNvSpPr>
          <p:nvPr/>
        </p:nvSpPr>
        <p:spPr bwMode="auto">
          <a:xfrm>
            <a:off x="1600200" y="-381000"/>
            <a:ext cx="7391400" cy="15983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algn="l" rtl="0" eaLnBrk="1" fontAlgn="base" hangingPunct="1">
              <a:lnSpc>
                <a:spcPct val="90000"/>
              </a:lnSpc>
              <a:spcBef>
                <a:spcPct val="0"/>
              </a:spcBef>
              <a:spcAft>
                <a:spcPct val="0"/>
              </a:spcAft>
              <a:defRPr sz="2800" b="1">
                <a:solidFill>
                  <a:srgbClr val="FFFFFF"/>
                </a:solidFill>
                <a:latin typeface="Arial"/>
                <a:ea typeface="ＭＳ Ｐゴシック" charset="0"/>
                <a:cs typeface="Arial"/>
              </a:defRPr>
            </a:lvl1pPr>
            <a:lvl2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2pPr>
            <a:lvl3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3pPr>
            <a:lvl4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4pPr>
            <a:lvl5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5pPr>
            <a:lvl6pPr marL="457200" algn="l" rtl="0" eaLnBrk="1" fontAlgn="base" hangingPunct="1">
              <a:lnSpc>
                <a:spcPct val="80000"/>
              </a:lnSpc>
              <a:spcBef>
                <a:spcPct val="0"/>
              </a:spcBef>
              <a:spcAft>
                <a:spcPct val="0"/>
              </a:spcAft>
              <a:defRPr sz="2800">
                <a:solidFill>
                  <a:srgbClr val="FFFFFF"/>
                </a:solidFill>
                <a:latin typeface="Arial Black" pitchFamily="80" charset="0"/>
              </a:defRPr>
            </a:lvl6pPr>
            <a:lvl7pPr marL="914400" algn="l" rtl="0" eaLnBrk="1" fontAlgn="base" hangingPunct="1">
              <a:lnSpc>
                <a:spcPct val="80000"/>
              </a:lnSpc>
              <a:spcBef>
                <a:spcPct val="0"/>
              </a:spcBef>
              <a:spcAft>
                <a:spcPct val="0"/>
              </a:spcAft>
              <a:defRPr sz="2800">
                <a:solidFill>
                  <a:srgbClr val="FFFFFF"/>
                </a:solidFill>
                <a:latin typeface="Arial Black" pitchFamily="80" charset="0"/>
              </a:defRPr>
            </a:lvl7pPr>
            <a:lvl8pPr marL="1371600" algn="l" rtl="0" eaLnBrk="1" fontAlgn="base" hangingPunct="1">
              <a:lnSpc>
                <a:spcPct val="80000"/>
              </a:lnSpc>
              <a:spcBef>
                <a:spcPct val="0"/>
              </a:spcBef>
              <a:spcAft>
                <a:spcPct val="0"/>
              </a:spcAft>
              <a:defRPr sz="2800">
                <a:solidFill>
                  <a:srgbClr val="FFFFFF"/>
                </a:solidFill>
                <a:latin typeface="Arial Black" pitchFamily="80" charset="0"/>
              </a:defRPr>
            </a:lvl8pPr>
            <a:lvl9pPr marL="1828800" algn="l" rtl="0" eaLnBrk="1" fontAlgn="base" hangingPunct="1">
              <a:lnSpc>
                <a:spcPct val="80000"/>
              </a:lnSpc>
              <a:spcBef>
                <a:spcPct val="0"/>
              </a:spcBef>
              <a:spcAft>
                <a:spcPct val="0"/>
              </a:spcAft>
              <a:defRPr sz="2800">
                <a:solidFill>
                  <a:srgbClr val="FFFFFF"/>
                </a:solidFill>
                <a:latin typeface="Arial Black" pitchFamily="80" charset="0"/>
              </a:defRPr>
            </a:lvl9pPr>
          </a:lstStyle>
          <a:p>
            <a:r>
              <a:rPr lang="en-US" altLang="en-US" sz="2000" kern="0"/>
              <a:t>More Rights of Victims of Sexual Assault or Abuse, Stalking or Trafficking</a:t>
            </a:r>
            <a:br>
              <a:rPr lang="en-US" altLang="en-US" sz="2000" kern="0"/>
            </a:br>
            <a:r>
              <a:rPr lang="en-US" altLang="en-US" sz="2000" kern="0"/>
              <a:t>TCCP, Article 56.021</a:t>
            </a:r>
            <a:endParaRPr lang="en-US" altLang="en-US" sz="2000" kern="0" dirty="0"/>
          </a:p>
        </p:txBody>
      </p:sp>
    </p:spTree>
    <p:extLst>
      <p:ext uri="{BB962C8B-B14F-4D97-AF65-F5344CB8AC3E}">
        <p14:creationId xmlns:p14="http://schemas.microsoft.com/office/powerpoint/2010/main" val="3018445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1600200" y="29585"/>
            <a:ext cx="7391400" cy="1189615"/>
          </a:xfrm>
        </p:spPr>
        <p:txBody>
          <a:bodyPr/>
          <a:lstStyle/>
          <a:p>
            <a:r>
              <a:rPr lang="en-US" altLang="en-US" dirty="0"/>
              <a:t>Presence of Advocate at exam</a:t>
            </a:r>
            <a:br>
              <a:rPr lang="en-US" altLang="en-US" dirty="0"/>
            </a:br>
            <a:endParaRPr lang="en-US" altLang="en-US" dirty="0"/>
          </a:p>
        </p:txBody>
      </p:sp>
      <p:sp>
        <p:nvSpPr>
          <p:cNvPr id="52228" name="Rectangle 3"/>
          <p:cNvSpPr>
            <a:spLocks noGrp="1" noChangeArrowheads="1"/>
          </p:cNvSpPr>
          <p:nvPr>
            <p:ph type="body" idx="1"/>
          </p:nvPr>
        </p:nvSpPr>
        <p:spPr>
          <a:xfrm>
            <a:off x="685800" y="1828800"/>
            <a:ext cx="7772400" cy="4572000"/>
          </a:xfrm>
        </p:spPr>
        <p:txBody>
          <a:bodyPr/>
          <a:lstStyle/>
          <a:p>
            <a:pPr>
              <a:spcBef>
                <a:spcPts val="504"/>
              </a:spcBef>
              <a:buFont typeface="Webdings" pitchFamily="18" charset="2"/>
              <a:buNone/>
            </a:pPr>
            <a:r>
              <a:rPr lang="en-US" altLang="en-US" dirty="0"/>
              <a:t>Texas Code of Criminal Procedure – Article 56.045</a:t>
            </a:r>
          </a:p>
          <a:p>
            <a:pPr>
              <a:spcBef>
                <a:spcPts val="504"/>
              </a:spcBef>
              <a:buFont typeface="Webdings" pitchFamily="18" charset="2"/>
              <a:buNone/>
            </a:pPr>
            <a:r>
              <a:rPr lang="en-US" altLang="en-US" dirty="0"/>
              <a:t>Crime Victims’ Rights – Presence Of Advocate </a:t>
            </a:r>
          </a:p>
          <a:p>
            <a:pPr>
              <a:spcBef>
                <a:spcPts val="504"/>
              </a:spcBef>
              <a:buFont typeface="Webdings" pitchFamily="18" charset="2"/>
              <a:buNone/>
            </a:pPr>
            <a:endParaRPr lang="en-US" altLang="en-US" dirty="0"/>
          </a:p>
          <a:p>
            <a:pPr>
              <a:spcBef>
                <a:spcPts val="504"/>
              </a:spcBef>
            </a:pPr>
            <a:r>
              <a:rPr lang="en-US" altLang="en-US" dirty="0"/>
              <a:t>Before conducting a forensic medical examination, the physician or other medical services personnel shall offer the person the opportunity to have an advocate present for:</a:t>
            </a:r>
          </a:p>
          <a:p>
            <a:pPr lvl="1">
              <a:spcBef>
                <a:spcPts val="504"/>
              </a:spcBef>
              <a:buFont typeface="Arial" charset="0"/>
              <a:buChar char="•"/>
            </a:pPr>
            <a:r>
              <a:rPr lang="en-US" altLang="en-US" dirty="0"/>
              <a:t>Counseling</a:t>
            </a:r>
          </a:p>
          <a:p>
            <a:pPr lvl="1">
              <a:spcBef>
                <a:spcPts val="504"/>
              </a:spcBef>
              <a:buFont typeface="Arial" charset="0"/>
              <a:buChar char="•"/>
            </a:pPr>
            <a:r>
              <a:rPr lang="en-US" altLang="en-US" dirty="0"/>
              <a:t>Support services</a:t>
            </a:r>
          </a:p>
          <a:p>
            <a:pPr lvl="1">
              <a:spcBef>
                <a:spcPts val="504"/>
              </a:spcBef>
              <a:buFont typeface="Arial" charset="0"/>
              <a:buChar char="•"/>
            </a:pPr>
            <a:r>
              <a:rPr lang="en-US" altLang="en-US" dirty="0"/>
              <a:t>Crime victims’ rights</a:t>
            </a:r>
          </a:p>
          <a:p>
            <a:pPr>
              <a:spcBef>
                <a:spcPts val="504"/>
              </a:spcBef>
            </a:pPr>
            <a:endParaRPr lang="en-US" altLang="en-US" dirty="0"/>
          </a:p>
          <a:p>
            <a:pPr>
              <a:spcBef>
                <a:spcPts val="504"/>
              </a:spcBef>
            </a:pPr>
            <a:r>
              <a:rPr lang="en-US" altLang="en-US" dirty="0"/>
              <a:t> Applicable if advocate is available</a:t>
            </a:r>
          </a:p>
          <a:p>
            <a:pPr>
              <a:spcBef>
                <a:spcPts val="504"/>
              </a:spcBef>
            </a:pPr>
            <a:endParaRPr lang="en-US" altLang="en-US" dirty="0"/>
          </a:p>
          <a:p>
            <a:pPr lvl="1">
              <a:spcBef>
                <a:spcPts val="504"/>
              </a:spcBef>
              <a:buFont typeface="Arial" charset="0"/>
              <a:buChar char="•"/>
            </a:pPr>
            <a:endParaRPr lang="en-US" altLang="en-US" dirty="0"/>
          </a:p>
        </p:txBody>
      </p:sp>
    </p:spTree>
    <p:extLst>
      <p:ext uri="{BB962C8B-B14F-4D97-AF65-F5344CB8AC3E}">
        <p14:creationId xmlns:p14="http://schemas.microsoft.com/office/powerpoint/2010/main" val="12667172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1600200" y="29585"/>
            <a:ext cx="7391400" cy="1189615"/>
          </a:xfrm>
        </p:spPr>
        <p:txBody>
          <a:bodyPr/>
          <a:lstStyle/>
          <a:p>
            <a:r>
              <a:rPr lang="en-US" altLang="en-US" dirty="0"/>
              <a:t>To Receive AIDS/HIV/STD Testing</a:t>
            </a:r>
            <a:br>
              <a:rPr lang="en-US" altLang="en-US" dirty="0"/>
            </a:br>
            <a:endParaRPr lang="en-US" altLang="en-US" dirty="0"/>
          </a:p>
        </p:txBody>
      </p:sp>
      <p:sp>
        <p:nvSpPr>
          <p:cNvPr id="53252" name="Rectangle 3"/>
          <p:cNvSpPr>
            <a:spLocks noGrp="1" noChangeArrowheads="1"/>
          </p:cNvSpPr>
          <p:nvPr>
            <p:ph type="body" idx="1"/>
          </p:nvPr>
        </p:nvSpPr>
        <p:spPr>
          <a:xfrm>
            <a:off x="685800" y="1828800"/>
            <a:ext cx="7924800" cy="4800600"/>
          </a:xfrm>
        </p:spPr>
        <p:txBody>
          <a:bodyPr/>
          <a:lstStyle/>
          <a:p>
            <a:pPr marL="0" indent="0">
              <a:spcBef>
                <a:spcPts val="504"/>
              </a:spcBef>
              <a:buFont typeface="Webdings" pitchFamily="18" charset="2"/>
              <a:buNone/>
            </a:pPr>
            <a:r>
              <a:rPr lang="en-US" altLang="en-US" dirty="0"/>
              <a:t>Texas Code of Criminal Procedure – </a:t>
            </a:r>
            <a:r>
              <a:rPr lang="en-US" altLang="en-US" b="1" dirty="0"/>
              <a:t>Article 21.31 (a)</a:t>
            </a:r>
          </a:p>
          <a:p>
            <a:pPr marL="0" indent="0">
              <a:spcBef>
                <a:spcPts val="504"/>
              </a:spcBef>
              <a:buFont typeface="Webdings" pitchFamily="18" charset="2"/>
              <a:buNone/>
            </a:pPr>
            <a:r>
              <a:rPr lang="en-US" altLang="en-US" dirty="0"/>
              <a:t>Crime Victims’ Rights – Testing for Aids and Certain Other Diseases</a:t>
            </a:r>
          </a:p>
          <a:p>
            <a:pPr>
              <a:spcBef>
                <a:spcPts val="504"/>
              </a:spcBef>
              <a:buFont typeface="Webdings" pitchFamily="18" charset="2"/>
              <a:buNone/>
            </a:pPr>
            <a:endParaRPr lang="en-US" altLang="en-US" dirty="0"/>
          </a:p>
          <a:p>
            <a:pPr>
              <a:spcBef>
                <a:spcPts val="504"/>
              </a:spcBef>
            </a:pPr>
            <a:r>
              <a:rPr lang="en-US" altLang="en-US" dirty="0"/>
              <a:t>Anyone charged with a sexual offense involving contact shall be tested for AIDS/HIV</a:t>
            </a:r>
          </a:p>
          <a:p>
            <a:pPr>
              <a:spcBef>
                <a:spcPts val="504"/>
              </a:spcBef>
            </a:pPr>
            <a:endParaRPr lang="en-US" altLang="en-US" dirty="0"/>
          </a:p>
          <a:p>
            <a:pPr>
              <a:spcBef>
                <a:spcPts val="504"/>
              </a:spcBef>
            </a:pPr>
            <a:r>
              <a:rPr lang="en-US" altLang="en-US" dirty="0"/>
              <a:t>Requested from either the victim or court</a:t>
            </a:r>
          </a:p>
          <a:p>
            <a:pPr>
              <a:spcBef>
                <a:spcPts val="504"/>
              </a:spcBef>
            </a:pPr>
            <a:endParaRPr lang="en-US" altLang="en-US" dirty="0"/>
          </a:p>
          <a:p>
            <a:pPr>
              <a:spcBef>
                <a:spcPts val="504"/>
              </a:spcBef>
            </a:pPr>
            <a:r>
              <a:rPr lang="en-US" altLang="en-US" dirty="0"/>
              <a:t>Results released to the local health authority who reports the test results to the victim and defendant</a:t>
            </a:r>
          </a:p>
          <a:p>
            <a:pPr>
              <a:spcBef>
                <a:spcPts val="504"/>
              </a:spcBef>
              <a:buFont typeface="Webdings" pitchFamily="18" charset="2"/>
              <a:buNone/>
            </a:pPr>
            <a:endParaRPr lang="en-US" altLang="en-US" dirty="0"/>
          </a:p>
          <a:p>
            <a:pPr>
              <a:spcBef>
                <a:spcPts val="504"/>
              </a:spcBef>
              <a:buFont typeface="Webdings" pitchFamily="18" charset="2"/>
              <a:buNone/>
            </a:pPr>
            <a:endParaRPr lang="en-US" altLang="en-US" dirty="0"/>
          </a:p>
        </p:txBody>
      </p:sp>
    </p:spTree>
    <p:extLst>
      <p:ext uri="{BB962C8B-B14F-4D97-AF65-F5344CB8AC3E}">
        <p14:creationId xmlns:p14="http://schemas.microsoft.com/office/powerpoint/2010/main" val="37609052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1600200" y="-265128"/>
            <a:ext cx="6400800" cy="1789128"/>
          </a:xfrm>
        </p:spPr>
        <p:txBody>
          <a:bodyPr/>
          <a:lstStyle/>
          <a:p>
            <a:r>
              <a:rPr lang="en-US" altLang="en-US" dirty="0"/>
              <a:t>Additional Rights</a:t>
            </a:r>
            <a:br>
              <a:rPr lang="en-US" altLang="en-US" dirty="0"/>
            </a:br>
            <a:r>
              <a:rPr lang="en-US" altLang="en-US" dirty="0"/>
              <a:t>Privacy- Pseudonym Forms</a:t>
            </a:r>
            <a:br>
              <a:rPr lang="en-US" altLang="en-US" dirty="0"/>
            </a:br>
            <a:endParaRPr lang="en-US" altLang="en-US" b="1" dirty="0"/>
          </a:p>
        </p:txBody>
      </p:sp>
      <p:sp>
        <p:nvSpPr>
          <p:cNvPr id="26628" name="Rectangle 3"/>
          <p:cNvSpPr>
            <a:spLocks noGrp="1" noChangeArrowheads="1"/>
          </p:cNvSpPr>
          <p:nvPr>
            <p:ph type="body" idx="1"/>
          </p:nvPr>
        </p:nvSpPr>
        <p:spPr>
          <a:xfrm>
            <a:off x="685800" y="1828800"/>
            <a:ext cx="7848600" cy="3810000"/>
          </a:xfrm>
        </p:spPr>
        <p:txBody>
          <a:bodyPr/>
          <a:lstStyle/>
          <a:p>
            <a:pPr>
              <a:spcBef>
                <a:spcPts val="504"/>
              </a:spcBef>
              <a:buFont typeface="Webdings" pitchFamily="18" charset="2"/>
              <a:buNone/>
            </a:pPr>
            <a:r>
              <a:rPr lang="en-US" altLang="en-US" dirty="0"/>
              <a:t>Texas Code Criminal Procedure – Chapter 57</a:t>
            </a:r>
          </a:p>
          <a:p>
            <a:pPr>
              <a:spcBef>
                <a:spcPts val="504"/>
              </a:spcBef>
            </a:pPr>
            <a:r>
              <a:rPr lang="en-US" altLang="en-US" dirty="0"/>
              <a:t>Victims of Sexual Assault, Family Violence, Stalking and Human Trafficking</a:t>
            </a:r>
          </a:p>
          <a:p>
            <a:pPr>
              <a:spcBef>
                <a:spcPts val="504"/>
              </a:spcBef>
            </a:pPr>
            <a:r>
              <a:rPr lang="en-US" altLang="en-US" dirty="0"/>
              <a:t>May choose a pseudonym to be used instead of their names in all public files and records concerning the offense</a:t>
            </a:r>
          </a:p>
          <a:p>
            <a:pPr>
              <a:spcBef>
                <a:spcPts val="504"/>
              </a:spcBef>
            </a:pPr>
            <a:r>
              <a:rPr lang="en-US" altLang="en-US" dirty="0"/>
              <a:t>The OAG develops the forms and distributes them to law enforcement agencies.</a:t>
            </a:r>
          </a:p>
          <a:p>
            <a:pPr>
              <a:spcBef>
                <a:spcPts val="504"/>
              </a:spcBef>
            </a:pPr>
            <a:r>
              <a:rPr lang="en-US" altLang="en-US" dirty="0"/>
              <a:t>Instructions and forms available online at: </a:t>
            </a:r>
            <a:r>
              <a:rPr lang="en-US" altLang="en-US" dirty="0">
                <a:hlinkClick r:id="rId2"/>
              </a:rPr>
              <a:t>https://www.texasattorneygeneral.gov/cvs/crime-victim-forms-applications</a:t>
            </a:r>
            <a:endParaRPr lang="en-US" altLang="en-US" dirty="0"/>
          </a:p>
          <a:p>
            <a:pPr marL="0" indent="0">
              <a:spcBef>
                <a:spcPts val="504"/>
              </a:spcBef>
              <a:buNone/>
            </a:pPr>
            <a:endParaRPr lang="en-US" altLang="en-US" dirty="0"/>
          </a:p>
        </p:txBody>
      </p:sp>
    </p:spTree>
    <p:extLst>
      <p:ext uri="{BB962C8B-B14F-4D97-AF65-F5344CB8AC3E}">
        <p14:creationId xmlns:p14="http://schemas.microsoft.com/office/powerpoint/2010/main" val="10088033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a:xfrm>
            <a:off x="1600200" y="0"/>
            <a:ext cx="6400800" cy="867930"/>
          </a:xfrm>
        </p:spPr>
        <p:txBody>
          <a:bodyPr/>
          <a:lstStyle/>
          <a:p>
            <a:r>
              <a:rPr lang="en-US" altLang="en-US" b="1" dirty="0"/>
              <a:t>Additional Rights</a:t>
            </a:r>
            <a:br>
              <a:rPr lang="en-US" altLang="en-US" b="1" dirty="0"/>
            </a:br>
            <a:r>
              <a:rPr lang="en-US" altLang="en-US" b="1" dirty="0"/>
              <a:t>Restitution</a:t>
            </a:r>
          </a:p>
        </p:txBody>
      </p:sp>
      <p:sp>
        <p:nvSpPr>
          <p:cNvPr id="59396" name="Rectangle 3"/>
          <p:cNvSpPr>
            <a:spLocks noGrp="1" noChangeArrowheads="1"/>
          </p:cNvSpPr>
          <p:nvPr>
            <p:ph type="body" idx="1"/>
          </p:nvPr>
        </p:nvSpPr>
        <p:spPr>
          <a:xfrm>
            <a:off x="685800" y="1828800"/>
            <a:ext cx="7772400" cy="4114800"/>
          </a:xfrm>
        </p:spPr>
        <p:txBody>
          <a:bodyPr/>
          <a:lstStyle/>
          <a:p>
            <a:pPr>
              <a:spcBef>
                <a:spcPts val="504"/>
              </a:spcBef>
              <a:buFont typeface="Webdings" pitchFamily="18" charset="2"/>
              <a:buNone/>
            </a:pPr>
            <a:r>
              <a:rPr lang="en-US" altLang="en-US" dirty="0"/>
              <a:t>Texas Code of Criminal Procedure – Article 42.037 (a) </a:t>
            </a:r>
          </a:p>
          <a:p>
            <a:pPr>
              <a:spcBef>
                <a:spcPts val="504"/>
              </a:spcBef>
              <a:buFont typeface="Webdings" pitchFamily="18" charset="2"/>
              <a:buNone/>
            </a:pPr>
            <a:r>
              <a:rPr lang="en-US" altLang="en-US" dirty="0"/>
              <a:t>Restitution </a:t>
            </a:r>
          </a:p>
          <a:p>
            <a:pPr>
              <a:spcBef>
                <a:spcPts val="504"/>
              </a:spcBef>
              <a:buFont typeface="Webdings" pitchFamily="18" charset="2"/>
              <a:buNone/>
            </a:pPr>
            <a:endParaRPr lang="en-US" altLang="en-US" dirty="0"/>
          </a:p>
          <a:p>
            <a:pPr>
              <a:spcBef>
                <a:spcPts val="504"/>
              </a:spcBef>
            </a:pPr>
            <a:r>
              <a:rPr lang="en-US" altLang="en-US" dirty="0"/>
              <a:t>Court may order restitution to any victim.</a:t>
            </a:r>
          </a:p>
          <a:p>
            <a:pPr>
              <a:spcBef>
                <a:spcPts val="504"/>
              </a:spcBef>
            </a:pPr>
            <a:endParaRPr lang="en-US" altLang="en-US" dirty="0"/>
          </a:p>
          <a:p>
            <a:pPr>
              <a:spcBef>
                <a:spcPts val="504"/>
              </a:spcBef>
            </a:pPr>
            <a:r>
              <a:rPr lang="en-US" altLang="en-US" dirty="0"/>
              <a:t>Court may order restitution to the CVC fund to the extent that the fund has paid CVC to or on behalf of the victim.</a:t>
            </a:r>
          </a:p>
          <a:p>
            <a:pPr>
              <a:spcBef>
                <a:spcPts val="504"/>
              </a:spcBef>
            </a:pPr>
            <a:endParaRPr lang="en-US" altLang="en-US" dirty="0"/>
          </a:p>
          <a:p>
            <a:pPr>
              <a:spcBef>
                <a:spcPts val="504"/>
              </a:spcBef>
            </a:pPr>
            <a:r>
              <a:rPr lang="en-US" altLang="en-US" dirty="0"/>
              <a:t>If not ordered, court shall state reason on the record.</a:t>
            </a:r>
          </a:p>
          <a:p>
            <a:pPr>
              <a:spcBef>
                <a:spcPts val="504"/>
              </a:spcBef>
            </a:pPr>
            <a:endParaRPr lang="en-US" altLang="en-US" dirty="0"/>
          </a:p>
        </p:txBody>
      </p:sp>
    </p:spTree>
    <p:extLst>
      <p:ext uri="{BB962C8B-B14F-4D97-AF65-F5344CB8AC3E}">
        <p14:creationId xmlns:p14="http://schemas.microsoft.com/office/powerpoint/2010/main" val="3421700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1676400" y="0"/>
            <a:ext cx="6400800" cy="867930"/>
          </a:xfrm>
        </p:spPr>
        <p:txBody>
          <a:bodyPr/>
          <a:lstStyle/>
          <a:p>
            <a:r>
              <a:rPr lang="en-US" altLang="en-US" b="1" dirty="0"/>
              <a:t>Who is Entitled to Rights?</a:t>
            </a:r>
            <a:br>
              <a:rPr lang="en-US" altLang="en-US" b="1" dirty="0"/>
            </a:br>
            <a:r>
              <a:rPr lang="en-US" altLang="en-US" dirty="0"/>
              <a:t>(Slide 2 of 4)</a:t>
            </a:r>
            <a:endParaRPr lang="en-US" altLang="en-US" b="1" dirty="0"/>
          </a:p>
        </p:txBody>
      </p:sp>
      <p:sp>
        <p:nvSpPr>
          <p:cNvPr id="9220" name="Rectangle 3"/>
          <p:cNvSpPr>
            <a:spLocks noGrp="1" noChangeArrowheads="1"/>
          </p:cNvSpPr>
          <p:nvPr>
            <p:ph type="body" idx="1"/>
          </p:nvPr>
        </p:nvSpPr>
        <p:spPr>
          <a:xfrm>
            <a:off x="685800" y="1828800"/>
            <a:ext cx="8458200" cy="4419600"/>
          </a:xfrm>
        </p:spPr>
        <p:txBody>
          <a:bodyPr/>
          <a:lstStyle/>
          <a:p>
            <a:pPr>
              <a:buFont typeface="Webdings" pitchFamily="18" charset="2"/>
              <a:buNone/>
            </a:pPr>
            <a:r>
              <a:rPr lang="en-US" altLang="en-US" dirty="0"/>
              <a:t>“Victim” </a:t>
            </a:r>
          </a:p>
          <a:p>
            <a:pPr>
              <a:buFont typeface="Webdings" pitchFamily="18" charset="2"/>
              <a:buNone/>
            </a:pPr>
            <a:endParaRPr lang="en-US" altLang="en-US" dirty="0"/>
          </a:p>
          <a:p>
            <a:r>
              <a:rPr lang="en-US" altLang="en-US" dirty="0"/>
              <a:t>Texas Code of Criminal Procedure (TCCP), Article 56.01 (3)</a:t>
            </a:r>
          </a:p>
          <a:p>
            <a:pPr>
              <a:buFont typeface="Webdings" pitchFamily="18" charset="2"/>
              <a:buNone/>
            </a:pPr>
            <a:endParaRPr lang="en-US" altLang="en-US" dirty="0"/>
          </a:p>
          <a:p>
            <a:r>
              <a:rPr lang="en-US" altLang="en-US" dirty="0"/>
              <a:t>Victim of sexual assault, kidnapping, aggravated robbery, trafficking of persons, or injury to a child, elderly individual or disabled individual</a:t>
            </a:r>
          </a:p>
          <a:p>
            <a:endParaRPr lang="en-US" altLang="en-US" dirty="0"/>
          </a:p>
          <a:p>
            <a:r>
              <a:rPr lang="en-US" altLang="en-US" dirty="0"/>
              <a:t>People who suffer personal injury or death as a result of criminally injurious conduct</a:t>
            </a:r>
          </a:p>
          <a:p>
            <a:endParaRPr lang="en-US" altLang="en-US" dirty="0"/>
          </a:p>
          <a:p>
            <a:r>
              <a:rPr lang="en-US" altLang="en-US" dirty="0"/>
              <a:t>People who suffer a pecuniary loss or personal injury or harm, Family Code Art. 57.001(3)  (Juvenile offender)</a:t>
            </a:r>
          </a:p>
          <a:p>
            <a:endParaRPr lang="en-US" altLang="en-US" sz="2400" dirty="0"/>
          </a:p>
        </p:txBody>
      </p:sp>
    </p:spTree>
    <p:extLst>
      <p:ext uri="{BB962C8B-B14F-4D97-AF65-F5344CB8AC3E}">
        <p14:creationId xmlns:p14="http://schemas.microsoft.com/office/powerpoint/2010/main" val="25558589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3"/>
          <p:cNvSpPr>
            <a:spLocks noGrp="1" noChangeArrowheads="1"/>
          </p:cNvSpPr>
          <p:nvPr>
            <p:ph type="body" idx="1"/>
          </p:nvPr>
        </p:nvSpPr>
        <p:spPr>
          <a:xfrm>
            <a:off x="685800" y="1828800"/>
            <a:ext cx="7848600" cy="4495800"/>
          </a:xfrm>
        </p:spPr>
        <p:txBody>
          <a:bodyPr/>
          <a:lstStyle/>
          <a:p>
            <a:pPr>
              <a:spcBef>
                <a:spcPts val="504"/>
              </a:spcBef>
              <a:buFont typeface="Webdings" pitchFamily="18" charset="2"/>
              <a:buNone/>
            </a:pPr>
            <a:r>
              <a:rPr lang="en-US" altLang="en-US" dirty="0"/>
              <a:t>Texas Code of Criminal Procedure – Article 56.02 (d)</a:t>
            </a:r>
          </a:p>
          <a:p>
            <a:pPr>
              <a:spcBef>
                <a:spcPts val="504"/>
              </a:spcBef>
              <a:buFont typeface="Webdings" pitchFamily="18" charset="2"/>
              <a:buNone/>
            </a:pPr>
            <a:r>
              <a:rPr lang="en-US" altLang="en-US" dirty="0"/>
              <a:t>Crime Victims’ Rights – Immunity Issues</a:t>
            </a:r>
          </a:p>
          <a:p>
            <a:pPr>
              <a:spcBef>
                <a:spcPts val="504"/>
              </a:spcBef>
              <a:buFont typeface="Webdings" pitchFamily="18" charset="2"/>
              <a:buNone/>
            </a:pPr>
            <a:endParaRPr lang="en-US" altLang="en-US" dirty="0"/>
          </a:p>
          <a:p>
            <a:pPr>
              <a:spcBef>
                <a:spcPts val="504"/>
              </a:spcBef>
            </a:pPr>
            <a:r>
              <a:rPr lang="en-US" altLang="en-US" dirty="0"/>
              <a:t>No liability for failure to provide crime victims’ rights</a:t>
            </a:r>
          </a:p>
          <a:p>
            <a:pPr lvl="1">
              <a:spcBef>
                <a:spcPts val="504"/>
              </a:spcBef>
              <a:buFont typeface="Arial" charset="0"/>
              <a:buChar char="•"/>
            </a:pPr>
            <a:r>
              <a:rPr lang="en-US" altLang="en-US" dirty="0"/>
              <a:t>Judge</a:t>
            </a:r>
          </a:p>
          <a:p>
            <a:pPr lvl="1">
              <a:spcBef>
                <a:spcPts val="504"/>
              </a:spcBef>
              <a:buFont typeface="Arial" charset="0"/>
              <a:buChar char="•"/>
            </a:pPr>
            <a:r>
              <a:rPr lang="en-US" altLang="en-US" dirty="0"/>
              <a:t>Attorney for state</a:t>
            </a:r>
          </a:p>
          <a:p>
            <a:pPr lvl="1">
              <a:spcBef>
                <a:spcPts val="504"/>
              </a:spcBef>
              <a:buFont typeface="Arial" charset="0"/>
              <a:buChar char="•"/>
            </a:pPr>
            <a:r>
              <a:rPr lang="en-US" altLang="en-US" dirty="0"/>
              <a:t>Peace officer</a:t>
            </a:r>
          </a:p>
          <a:p>
            <a:pPr lvl="1">
              <a:spcBef>
                <a:spcPts val="504"/>
              </a:spcBef>
              <a:buFont typeface="Arial" charset="0"/>
              <a:buChar char="•"/>
            </a:pPr>
            <a:r>
              <a:rPr lang="en-US" altLang="en-US" dirty="0"/>
              <a:t>Law enforcement agency</a:t>
            </a:r>
          </a:p>
          <a:p>
            <a:pPr>
              <a:spcBef>
                <a:spcPts val="504"/>
              </a:spcBef>
            </a:pPr>
            <a:endParaRPr lang="en-US" altLang="en-US" dirty="0"/>
          </a:p>
          <a:p>
            <a:pPr>
              <a:spcBef>
                <a:spcPts val="504"/>
              </a:spcBef>
            </a:pPr>
            <a:r>
              <a:rPr lang="en-US" altLang="en-US" dirty="0"/>
              <a:t>Victim (guardian or close relative of deceased victim) has no standing to participate as a party in a criminal proceeding or to contest disposition </a:t>
            </a:r>
          </a:p>
        </p:txBody>
      </p:sp>
      <p:sp>
        <p:nvSpPr>
          <p:cNvPr id="61443" name="Rectangle 2"/>
          <p:cNvSpPr>
            <a:spLocks noGrp="1" noChangeArrowheads="1"/>
          </p:cNvSpPr>
          <p:nvPr>
            <p:ph type="title"/>
          </p:nvPr>
        </p:nvSpPr>
        <p:spPr>
          <a:xfrm>
            <a:off x="1600200" y="8442"/>
            <a:ext cx="6400800" cy="867930"/>
          </a:xfrm>
        </p:spPr>
        <p:txBody>
          <a:bodyPr/>
          <a:lstStyle/>
          <a:p>
            <a:r>
              <a:rPr lang="en-US" altLang="en-US" b="1" dirty="0"/>
              <a:t>Immunity Issues</a:t>
            </a:r>
            <a:br>
              <a:rPr lang="en-US" altLang="en-US" b="1" dirty="0"/>
            </a:br>
            <a:r>
              <a:rPr lang="en-US" altLang="en-US" b="1" dirty="0"/>
              <a:t>Article 56.02 (d)</a:t>
            </a:r>
          </a:p>
        </p:txBody>
      </p:sp>
    </p:spTree>
    <p:extLst>
      <p:ext uri="{BB962C8B-B14F-4D97-AF65-F5344CB8AC3E}">
        <p14:creationId xmlns:p14="http://schemas.microsoft.com/office/powerpoint/2010/main" val="27887160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a:xfrm>
            <a:off x="1600200" y="-63500"/>
            <a:ext cx="6400800" cy="977900"/>
          </a:xfrm>
        </p:spPr>
        <p:txBody>
          <a:bodyPr/>
          <a:lstStyle/>
          <a:p>
            <a:r>
              <a:rPr lang="en-US" altLang="en-US" b="1" dirty="0"/>
              <a:t>How You Can Help</a:t>
            </a:r>
          </a:p>
        </p:txBody>
      </p:sp>
      <p:sp>
        <p:nvSpPr>
          <p:cNvPr id="62468" name="Rectangle 3"/>
          <p:cNvSpPr>
            <a:spLocks noGrp="1" noChangeArrowheads="1"/>
          </p:cNvSpPr>
          <p:nvPr>
            <p:ph type="body" idx="1"/>
          </p:nvPr>
        </p:nvSpPr>
        <p:spPr>
          <a:xfrm>
            <a:off x="685800" y="1828800"/>
            <a:ext cx="7772400" cy="3657600"/>
          </a:xfrm>
        </p:spPr>
        <p:txBody>
          <a:bodyPr/>
          <a:lstStyle/>
          <a:p>
            <a:r>
              <a:rPr lang="en-US" altLang="en-US" dirty="0"/>
              <a:t>Let victims know about their rights.</a:t>
            </a:r>
          </a:p>
          <a:p>
            <a:endParaRPr lang="en-US" altLang="en-US" dirty="0"/>
          </a:p>
          <a:p>
            <a:r>
              <a:rPr lang="en-US" altLang="en-US" dirty="0"/>
              <a:t>Explain what victims need to do to exercise these rights.</a:t>
            </a:r>
          </a:p>
          <a:p>
            <a:endParaRPr lang="en-US" altLang="en-US" dirty="0"/>
          </a:p>
          <a:p>
            <a:r>
              <a:rPr lang="en-US" altLang="en-US" dirty="0"/>
              <a:t>Advocate for victims.</a:t>
            </a:r>
          </a:p>
          <a:p>
            <a:endParaRPr lang="en-US" altLang="en-US" dirty="0"/>
          </a:p>
          <a:p>
            <a:r>
              <a:rPr lang="en-US" altLang="en-US" dirty="0"/>
              <a:t>Build support for victim rights.</a:t>
            </a:r>
          </a:p>
          <a:p>
            <a:endParaRPr lang="en-US" altLang="en-US" dirty="0"/>
          </a:p>
        </p:txBody>
      </p:sp>
    </p:spTree>
    <p:extLst>
      <p:ext uri="{BB962C8B-B14F-4D97-AF65-F5344CB8AC3E}">
        <p14:creationId xmlns:p14="http://schemas.microsoft.com/office/powerpoint/2010/main" val="16422734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1600200" y="228600"/>
            <a:ext cx="6400800" cy="444500"/>
          </a:xfrm>
        </p:spPr>
        <p:txBody>
          <a:bodyPr/>
          <a:lstStyle/>
          <a:p>
            <a:r>
              <a:rPr lang="en-US" altLang="en-US" b="1" dirty="0"/>
              <a:t>Thank You</a:t>
            </a:r>
            <a:endParaRPr lang="en-US" altLang="en-US" sz="2400" b="1" dirty="0"/>
          </a:p>
        </p:txBody>
      </p:sp>
      <p:sp>
        <p:nvSpPr>
          <p:cNvPr id="63492" name="Rectangle 3"/>
          <p:cNvSpPr>
            <a:spLocks noGrp="1" noChangeArrowheads="1"/>
          </p:cNvSpPr>
          <p:nvPr>
            <p:ph type="body" idx="1"/>
          </p:nvPr>
        </p:nvSpPr>
        <p:spPr>
          <a:xfrm>
            <a:off x="914400" y="2286000"/>
            <a:ext cx="7315200" cy="3810000"/>
          </a:xfrm>
        </p:spPr>
        <p:txBody>
          <a:bodyPr/>
          <a:lstStyle/>
          <a:p>
            <a:pPr algn="ctr">
              <a:buFont typeface="Wingdings" pitchFamily="2" charset="2"/>
              <a:buNone/>
            </a:pPr>
            <a:r>
              <a:rPr lang="en-US" altLang="en-US" dirty="0"/>
              <a:t>Office of the Attorney General</a:t>
            </a:r>
          </a:p>
          <a:p>
            <a:pPr algn="ctr">
              <a:buFont typeface="Wingdings" pitchFamily="2" charset="2"/>
              <a:buNone/>
            </a:pPr>
            <a:r>
              <a:rPr lang="en-US" altLang="en-US" dirty="0"/>
              <a:t>Crime Victim Services Division</a:t>
            </a:r>
          </a:p>
          <a:p>
            <a:pPr algn="ctr">
              <a:buFont typeface="Wingdings" pitchFamily="2" charset="2"/>
              <a:buNone/>
            </a:pPr>
            <a:r>
              <a:rPr lang="en-US" altLang="en-US" dirty="0"/>
              <a:t>P.O. Box 12198</a:t>
            </a:r>
          </a:p>
          <a:p>
            <a:pPr algn="ctr">
              <a:buFont typeface="Wingdings" pitchFamily="2" charset="2"/>
              <a:buNone/>
            </a:pPr>
            <a:r>
              <a:rPr lang="en-US" altLang="en-US" dirty="0"/>
              <a:t>Austin,  TX  78711-2198</a:t>
            </a:r>
          </a:p>
          <a:p>
            <a:pPr algn="ctr">
              <a:buFont typeface="Wingdings" pitchFamily="2" charset="2"/>
              <a:buNone/>
            </a:pPr>
            <a:r>
              <a:rPr lang="en-US" altLang="en-US" dirty="0"/>
              <a:t>(512) 936-1200</a:t>
            </a:r>
          </a:p>
          <a:p>
            <a:pPr algn="ctr">
              <a:buFont typeface="Wingdings" pitchFamily="2" charset="2"/>
              <a:buNone/>
            </a:pPr>
            <a:r>
              <a:rPr lang="en-US" altLang="en-US" dirty="0"/>
              <a:t> (800) 983-9933 Toll Free</a:t>
            </a:r>
          </a:p>
          <a:p>
            <a:pPr algn="ctr">
              <a:buFont typeface="Wingdings" pitchFamily="2" charset="2"/>
              <a:buNone/>
            </a:pPr>
            <a:r>
              <a:rPr lang="en-US" altLang="en-US" u="sng" dirty="0"/>
              <a:t>www.texasattorneygeneral.gov </a:t>
            </a:r>
          </a:p>
          <a:p>
            <a:pPr>
              <a:buFont typeface="Webdings" pitchFamily="18" charset="2"/>
              <a:buNone/>
            </a:pPr>
            <a:endParaRPr lang="en-US" altLang="en-US" dirty="0"/>
          </a:p>
        </p:txBody>
      </p:sp>
    </p:spTree>
    <p:extLst>
      <p:ext uri="{BB962C8B-B14F-4D97-AF65-F5344CB8AC3E}">
        <p14:creationId xmlns:p14="http://schemas.microsoft.com/office/powerpoint/2010/main" val="19524284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027"/>
          <p:cNvSpPr>
            <a:spLocks noGrp="1" noChangeArrowheads="1"/>
          </p:cNvSpPr>
          <p:nvPr>
            <p:ph type="body" idx="1"/>
          </p:nvPr>
        </p:nvSpPr>
        <p:spPr>
          <a:xfrm>
            <a:off x="685800" y="1524000"/>
            <a:ext cx="7772400" cy="5029200"/>
          </a:xfrm>
        </p:spPr>
        <p:txBody>
          <a:bodyPr/>
          <a:lstStyle/>
          <a:p>
            <a:pPr algn="ctr">
              <a:buNone/>
            </a:pPr>
            <a:r>
              <a:rPr lang="en-US" sz="3200" b="1" i="1" dirty="0">
                <a:solidFill>
                  <a:schemeClr val="tx1"/>
                </a:solidFill>
                <a:effectLst>
                  <a:outerShdw blurRad="38100" dist="38100" dir="2700000" algn="tl">
                    <a:srgbClr val="000000">
                      <a:alpha val="43137"/>
                    </a:srgbClr>
                  </a:outerShdw>
                </a:effectLst>
                <a:latin typeface="+mn-lt"/>
                <a:ea typeface="+mn-ea"/>
                <a:cs typeface="+mn-cs"/>
              </a:rPr>
              <a:t>CERTIFICATE of PARTICIPATION</a:t>
            </a:r>
          </a:p>
          <a:p>
            <a:pPr algn="ctr"/>
            <a:endParaRPr lang="en-US" dirty="0">
              <a:solidFill>
                <a:schemeClr val="tx1"/>
              </a:solidFill>
              <a:latin typeface="+mn-lt"/>
              <a:ea typeface="+mn-ea"/>
              <a:cs typeface="+mn-cs"/>
            </a:endParaRPr>
          </a:p>
          <a:p>
            <a:pPr algn="ctr">
              <a:buNone/>
            </a:pPr>
            <a:r>
              <a:rPr lang="en-US" sz="2000" i="1" dirty="0">
                <a:solidFill>
                  <a:schemeClr val="tx1"/>
                </a:solidFill>
                <a:latin typeface="+mn-lt"/>
                <a:ea typeface="+mn-ea"/>
                <a:cs typeface="+mn-cs"/>
              </a:rPr>
              <a:t>The Office of the Attorney General presents this certificate to</a:t>
            </a:r>
            <a:r>
              <a:rPr lang="en-US" sz="2000" b="1" i="1" dirty="0">
                <a:solidFill>
                  <a:schemeClr val="tx1"/>
                </a:solidFill>
                <a:latin typeface="+mn-lt"/>
                <a:ea typeface="+mn-ea"/>
                <a:cs typeface="+mn-cs"/>
              </a:rPr>
              <a:t>:</a:t>
            </a:r>
          </a:p>
          <a:p>
            <a:pPr algn="ctr">
              <a:buNone/>
            </a:pPr>
            <a:r>
              <a:rPr lang="en-US" b="1" i="1" dirty="0"/>
              <a:t>__________________________________</a:t>
            </a:r>
            <a:endParaRPr lang="en-US" b="1" i="1" u="sng" dirty="0">
              <a:solidFill>
                <a:schemeClr val="tx1"/>
              </a:solidFill>
              <a:latin typeface="+mn-lt"/>
              <a:ea typeface="+mn-ea"/>
              <a:cs typeface="+mn-cs"/>
            </a:endParaRPr>
          </a:p>
          <a:p>
            <a:pPr algn="ctr">
              <a:buNone/>
            </a:pPr>
            <a:r>
              <a:rPr lang="en-US" sz="1000" b="1" i="1" dirty="0"/>
              <a:t>(Print your name) </a:t>
            </a:r>
          </a:p>
          <a:p>
            <a:pPr algn="ctr">
              <a:buNone/>
            </a:pPr>
            <a:endParaRPr lang="en-US" sz="1000" b="1" i="1" dirty="0"/>
          </a:p>
          <a:p>
            <a:pPr algn="ctr">
              <a:buNone/>
            </a:pPr>
            <a:r>
              <a:rPr lang="en-US" dirty="0">
                <a:solidFill>
                  <a:schemeClr val="tx1"/>
                </a:solidFill>
                <a:latin typeface="+mn-lt"/>
                <a:ea typeface="+mn-ea"/>
                <a:cs typeface="+mn-cs"/>
              </a:rPr>
              <a:t>with sincere appreciation for your </a:t>
            </a:r>
            <a:r>
              <a:rPr lang="en-US" dirty="0"/>
              <a:t>on-line training</a:t>
            </a:r>
          </a:p>
          <a:p>
            <a:pPr algn="ctr">
              <a:buNone/>
            </a:pPr>
            <a:r>
              <a:rPr lang="en-US" dirty="0"/>
              <a:t>of the</a:t>
            </a:r>
          </a:p>
          <a:p>
            <a:pPr algn="ctr">
              <a:buNone/>
            </a:pPr>
            <a:r>
              <a:rPr lang="en-US" b="1" i="1" dirty="0">
                <a:effectLst>
                  <a:outerShdw blurRad="38100" dist="38100" dir="2700000" algn="tl">
                    <a:srgbClr val="000000">
                      <a:alpha val="43137"/>
                    </a:srgbClr>
                  </a:outerShdw>
                </a:effectLst>
              </a:rPr>
              <a:t>Rights of Crime Victims</a:t>
            </a:r>
          </a:p>
          <a:p>
            <a:pPr algn="ctr">
              <a:buNone/>
            </a:pPr>
            <a:endParaRPr lang="en-US" dirty="0"/>
          </a:p>
          <a:p>
            <a:pPr algn="ctr">
              <a:buNone/>
            </a:pPr>
            <a:r>
              <a:rPr lang="en-US" dirty="0"/>
              <a:t>on this ____ day of ________, 20__</a:t>
            </a:r>
          </a:p>
          <a:p>
            <a:pPr algn="ctr">
              <a:buNone/>
            </a:pPr>
            <a:r>
              <a:rPr lang="en-US" dirty="0"/>
              <a:t>      </a:t>
            </a:r>
            <a:endParaRPr lang="en-US" dirty="0">
              <a:solidFill>
                <a:schemeClr val="tx1"/>
              </a:solidFill>
              <a:latin typeface="+mn-lt"/>
              <a:ea typeface="+mn-ea"/>
              <a:cs typeface="+mn-cs"/>
            </a:endParaRPr>
          </a:p>
          <a:p>
            <a:pPr>
              <a:buNone/>
            </a:pPr>
            <a:r>
              <a:rPr lang="en-US" b="1" i="1" dirty="0">
                <a:effectLst>
                  <a:outerShdw blurRad="38100" dist="38100" dir="2700000" algn="tl">
                    <a:srgbClr val="000000">
                      <a:alpha val="43137"/>
                    </a:srgbClr>
                  </a:outerShdw>
                </a:effectLst>
              </a:rPr>
              <a:t>_______________________	  	</a:t>
            </a:r>
            <a:r>
              <a:rPr lang="en-US" sz="1000" b="1" i="1" dirty="0">
                <a:effectLst>
                  <a:outerShdw blurRad="38100" dist="38100" dir="2700000" algn="tl">
                    <a:srgbClr val="000000">
                      <a:alpha val="43137"/>
                    </a:srgbClr>
                  </a:outerShdw>
                </a:effectLst>
              </a:rPr>
              <a:t>Mail a copy of your certificate to :</a:t>
            </a:r>
            <a:endParaRPr lang="en-US" b="1" i="1" dirty="0">
              <a:effectLst>
                <a:outerShdw blurRad="38100" dist="38100" dir="2700000" algn="tl">
                  <a:srgbClr val="000000">
                    <a:alpha val="43137"/>
                  </a:srgbClr>
                </a:outerShdw>
              </a:effectLst>
            </a:endParaRPr>
          </a:p>
          <a:p>
            <a:pPr>
              <a:buNone/>
            </a:pPr>
            <a:r>
              <a:rPr lang="en-US" sz="1000" b="1" i="1" dirty="0">
                <a:effectLst>
                  <a:outerShdw blurRad="38100" dist="38100" dir="2700000" algn="tl">
                    <a:srgbClr val="000000">
                      <a:alpha val="43137"/>
                    </a:srgbClr>
                  </a:outerShdw>
                </a:effectLst>
              </a:rPr>
              <a:t>(Signature of participant )				Crime Victim Services Division</a:t>
            </a:r>
          </a:p>
          <a:p>
            <a:pPr>
              <a:buNone/>
            </a:pPr>
            <a:r>
              <a:rPr lang="en-US" sz="1000" b="1" i="1" dirty="0">
                <a:effectLst>
                  <a:outerShdw blurRad="38100" dist="38100" dir="2700000" algn="tl">
                    <a:srgbClr val="000000">
                      <a:alpha val="43137"/>
                    </a:srgbClr>
                  </a:outerShdw>
                </a:effectLst>
              </a:rPr>
              <a:t>						Attention: Training &amp; Outreach Coordinator</a:t>
            </a:r>
          </a:p>
          <a:p>
            <a:pPr>
              <a:buNone/>
            </a:pPr>
            <a:r>
              <a:rPr lang="en-US" sz="1000" b="1" i="1" dirty="0">
                <a:effectLst>
                  <a:outerShdw blurRad="38100" dist="38100" dir="2700000" algn="tl">
                    <a:srgbClr val="000000">
                      <a:alpha val="43137"/>
                    </a:srgbClr>
                  </a:outerShdw>
                </a:effectLst>
              </a:rPr>
              <a:t>						P O Box 12198</a:t>
            </a:r>
          </a:p>
          <a:p>
            <a:pPr>
              <a:buNone/>
            </a:pPr>
            <a:r>
              <a:rPr lang="en-US" sz="1000" b="1" i="1" dirty="0">
                <a:effectLst>
                  <a:outerShdw blurRad="38100" dist="38100" dir="2700000" algn="tl">
                    <a:srgbClr val="000000">
                      <a:alpha val="43137"/>
                    </a:srgbClr>
                  </a:outerShdw>
                </a:effectLst>
              </a:rPr>
              <a:t>						Austin, Texas 78711-2198</a:t>
            </a:r>
          </a:p>
          <a:p>
            <a:pPr>
              <a:buNone/>
            </a:pPr>
            <a:endParaRPr lang="en-US" sz="1000" b="1" i="1" dirty="0">
              <a:solidFill>
                <a:schemeClr val="tx1"/>
              </a:solidFill>
              <a:effectLst>
                <a:outerShdw blurRad="38100" dist="38100" dir="2700000" algn="tl">
                  <a:srgbClr val="000000">
                    <a:alpha val="43137"/>
                  </a:srgbClr>
                </a:outerShdw>
              </a:effectLst>
              <a:latin typeface="+mn-lt"/>
              <a:ea typeface="+mn-ea"/>
              <a:cs typeface="+mn-cs"/>
            </a:endParaRPr>
          </a:p>
          <a:p>
            <a:pPr algn="ctr">
              <a:buNone/>
            </a:pPr>
            <a:endParaRPr lang="en-US" dirty="0"/>
          </a:p>
          <a:p>
            <a:pPr algn="ctr">
              <a:buNone/>
            </a:pPr>
            <a:endParaRPr lang="en-US" dirty="0"/>
          </a:p>
          <a:p>
            <a:pPr>
              <a:buNone/>
            </a:pPr>
            <a:endParaRPr lang="en-US" dirty="0"/>
          </a:p>
        </p:txBody>
      </p:sp>
    </p:spTree>
    <p:extLst>
      <p:ext uri="{BB962C8B-B14F-4D97-AF65-F5344CB8AC3E}">
        <p14:creationId xmlns:p14="http://schemas.microsoft.com/office/powerpoint/2010/main" val="2536246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76400" y="0"/>
            <a:ext cx="6400800" cy="867930"/>
          </a:xfrm>
        </p:spPr>
        <p:txBody>
          <a:bodyPr/>
          <a:lstStyle/>
          <a:p>
            <a:r>
              <a:rPr lang="en-US" altLang="en-US" dirty="0"/>
              <a:t>Who is Entitled to Rights?</a:t>
            </a:r>
            <a:br>
              <a:rPr lang="en-US" altLang="en-US" dirty="0"/>
            </a:br>
            <a:r>
              <a:rPr lang="en-US" altLang="en-US" dirty="0"/>
              <a:t>(Slide 3 of 4) </a:t>
            </a:r>
          </a:p>
        </p:txBody>
      </p:sp>
      <p:sp>
        <p:nvSpPr>
          <p:cNvPr id="10243" name="Content Placeholder 2"/>
          <p:cNvSpPr>
            <a:spLocks noGrp="1"/>
          </p:cNvSpPr>
          <p:nvPr>
            <p:ph idx="1"/>
          </p:nvPr>
        </p:nvSpPr>
        <p:spPr>
          <a:xfrm>
            <a:off x="685800" y="1828800"/>
            <a:ext cx="7772400" cy="3657600"/>
          </a:xfrm>
        </p:spPr>
        <p:txBody>
          <a:bodyPr/>
          <a:lstStyle/>
          <a:p>
            <a:pPr>
              <a:buFont typeface="Webdings" pitchFamily="18" charset="2"/>
              <a:buNone/>
            </a:pPr>
            <a:r>
              <a:rPr lang="en-US" altLang="en-US" dirty="0"/>
              <a:t>“Close relative of a deceased victim” </a:t>
            </a:r>
          </a:p>
          <a:p>
            <a:pPr>
              <a:buFont typeface="Webdings" pitchFamily="18" charset="2"/>
              <a:buNone/>
            </a:pPr>
            <a:endParaRPr lang="en-US" altLang="en-US" dirty="0"/>
          </a:p>
          <a:p>
            <a:r>
              <a:rPr lang="en-US" altLang="en-US" dirty="0"/>
              <a:t>Texas Code of Criminal Procedure (TCCP), Article 56.01 (1)</a:t>
            </a:r>
          </a:p>
          <a:p>
            <a:endParaRPr lang="en-US" altLang="en-US" dirty="0"/>
          </a:p>
          <a:p>
            <a:r>
              <a:rPr lang="en-US" altLang="en-US" dirty="0"/>
              <a:t>A person who was the spouse of a deceased victim at the time of the death </a:t>
            </a:r>
          </a:p>
          <a:p>
            <a:endParaRPr lang="en-US" altLang="en-US" dirty="0"/>
          </a:p>
          <a:p>
            <a:r>
              <a:rPr lang="en-US" altLang="en-US" dirty="0"/>
              <a:t>A person who is a parent, adult brother, sister, or child of the deceased victim</a:t>
            </a:r>
          </a:p>
        </p:txBody>
      </p:sp>
    </p:spTree>
    <p:extLst>
      <p:ext uri="{BB962C8B-B14F-4D97-AF65-F5344CB8AC3E}">
        <p14:creationId xmlns:p14="http://schemas.microsoft.com/office/powerpoint/2010/main" val="2384624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76400" y="0"/>
            <a:ext cx="6400800" cy="867930"/>
          </a:xfrm>
        </p:spPr>
        <p:txBody>
          <a:bodyPr/>
          <a:lstStyle/>
          <a:p>
            <a:r>
              <a:rPr lang="en-US" altLang="en-US" dirty="0"/>
              <a:t>Who is Entitled to Rights?</a:t>
            </a:r>
            <a:br>
              <a:rPr lang="en-US" altLang="en-US" dirty="0"/>
            </a:br>
            <a:r>
              <a:rPr lang="en-US" altLang="en-US" dirty="0"/>
              <a:t>(Slide 4 of 4) </a:t>
            </a:r>
          </a:p>
        </p:txBody>
      </p:sp>
      <p:sp>
        <p:nvSpPr>
          <p:cNvPr id="11267" name="Content Placeholder 2"/>
          <p:cNvSpPr>
            <a:spLocks noGrp="1"/>
          </p:cNvSpPr>
          <p:nvPr>
            <p:ph idx="1"/>
          </p:nvPr>
        </p:nvSpPr>
        <p:spPr>
          <a:xfrm>
            <a:off x="685800" y="1828800"/>
            <a:ext cx="7772400" cy="4267200"/>
          </a:xfrm>
        </p:spPr>
        <p:txBody>
          <a:bodyPr/>
          <a:lstStyle/>
          <a:p>
            <a:pPr>
              <a:buFont typeface="Webdings" pitchFamily="18" charset="2"/>
              <a:buNone/>
            </a:pPr>
            <a:r>
              <a:rPr lang="en-US" altLang="en-US" dirty="0"/>
              <a:t>“Guardian of a victim”</a:t>
            </a:r>
          </a:p>
          <a:p>
            <a:pPr>
              <a:buFont typeface="Webdings" pitchFamily="18" charset="2"/>
              <a:buNone/>
            </a:pPr>
            <a:endParaRPr lang="en-US" altLang="en-US" dirty="0"/>
          </a:p>
          <a:p>
            <a:r>
              <a:rPr lang="en-US" altLang="en-US" dirty="0"/>
              <a:t>Texas Code Of Criminal Procedure (TCCP), Article 56.01(2)</a:t>
            </a:r>
          </a:p>
          <a:p>
            <a:endParaRPr lang="en-US" altLang="en-US" dirty="0"/>
          </a:p>
          <a:p>
            <a:r>
              <a:rPr lang="en-US" altLang="en-US" dirty="0"/>
              <a:t>Means a person who is the legal guardian of the victim</a:t>
            </a:r>
          </a:p>
          <a:p>
            <a:endParaRPr lang="en-US" altLang="en-US" dirty="0"/>
          </a:p>
          <a:p>
            <a:r>
              <a:rPr lang="en-US" altLang="en-US" dirty="0"/>
              <a:t>Whether or not the legal relationship between the guardian and the victim exists because of the age of the victim or the physical or mental incompetency of the victim.</a:t>
            </a:r>
          </a:p>
        </p:txBody>
      </p:sp>
    </p:spTree>
    <p:extLst>
      <p:ext uri="{BB962C8B-B14F-4D97-AF65-F5344CB8AC3E}">
        <p14:creationId xmlns:p14="http://schemas.microsoft.com/office/powerpoint/2010/main" val="49382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600200" y="9436"/>
            <a:ext cx="6400800" cy="752564"/>
          </a:xfrm>
        </p:spPr>
        <p:txBody>
          <a:bodyPr/>
          <a:lstStyle/>
          <a:p>
            <a:br>
              <a:rPr lang="en-US" altLang="en-US" dirty="0"/>
            </a:br>
            <a:r>
              <a:rPr lang="en-US" altLang="en-US" dirty="0"/>
              <a:t>Enforcing Victims’ Rights</a:t>
            </a:r>
            <a:br>
              <a:rPr lang="en-US" altLang="en-US" dirty="0"/>
            </a:br>
            <a:endParaRPr lang="en-US" altLang="en-US" sz="2400" dirty="0"/>
          </a:p>
        </p:txBody>
      </p:sp>
      <p:sp>
        <p:nvSpPr>
          <p:cNvPr id="13315" name="Rectangle 3"/>
          <p:cNvSpPr>
            <a:spLocks noGrp="1" noChangeArrowheads="1"/>
          </p:cNvSpPr>
          <p:nvPr>
            <p:ph type="body" idx="1"/>
          </p:nvPr>
        </p:nvSpPr>
        <p:spPr>
          <a:xfrm>
            <a:off x="685800" y="1828800"/>
            <a:ext cx="7696200" cy="4343400"/>
          </a:xfrm>
        </p:spPr>
        <p:txBody>
          <a:bodyPr/>
          <a:lstStyle/>
          <a:p>
            <a:pPr>
              <a:spcBef>
                <a:spcPts val="0"/>
              </a:spcBef>
              <a:buFont typeface="Webdings" pitchFamily="18" charset="2"/>
              <a:buNone/>
            </a:pPr>
            <a:r>
              <a:rPr lang="en-US" altLang="en-US" dirty="0"/>
              <a:t>For victims of adult offenders:</a:t>
            </a:r>
          </a:p>
          <a:p>
            <a:pPr>
              <a:spcBef>
                <a:spcPts val="0"/>
              </a:spcBef>
              <a:buFont typeface="Webdings" pitchFamily="18" charset="2"/>
              <a:buNone/>
            </a:pPr>
            <a:endParaRPr lang="en-US" altLang="en-US" dirty="0"/>
          </a:p>
          <a:p>
            <a:pPr>
              <a:spcBef>
                <a:spcPts val="0"/>
              </a:spcBef>
            </a:pPr>
            <a:r>
              <a:rPr lang="en-US" altLang="en-US" dirty="0"/>
              <a:t>TCCP. Art. 56.04(a) Prosecutors / Victim Assistance Coordinators (VAC)</a:t>
            </a:r>
          </a:p>
          <a:p>
            <a:pPr>
              <a:spcBef>
                <a:spcPts val="0"/>
              </a:spcBef>
            </a:pPr>
            <a:endParaRPr lang="en-US" altLang="en-US" dirty="0"/>
          </a:p>
          <a:p>
            <a:pPr>
              <a:spcBef>
                <a:spcPts val="0"/>
              </a:spcBef>
            </a:pPr>
            <a:r>
              <a:rPr lang="en-US" altLang="en-US" dirty="0"/>
              <a:t>TCCP. Art. 56.04 (c) Law Enforcement / Crime Victim Liaison  (CVL)</a:t>
            </a:r>
          </a:p>
          <a:p>
            <a:pPr>
              <a:spcBef>
                <a:spcPts val="0"/>
              </a:spcBef>
            </a:pPr>
            <a:endParaRPr lang="en-US" altLang="en-US" dirty="0"/>
          </a:p>
          <a:p>
            <a:pPr>
              <a:spcBef>
                <a:spcPts val="0"/>
              </a:spcBef>
            </a:pPr>
            <a:r>
              <a:rPr lang="en-US" altLang="en-US" dirty="0"/>
              <a:t>Gov. Code Sec. 76.016, Community Supervision and Corrections Department (CSCD)</a:t>
            </a:r>
          </a:p>
          <a:p>
            <a:pPr>
              <a:buFont typeface="Webdings" pitchFamily="18" charset="2"/>
              <a:buNone/>
            </a:pPr>
            <a:endParaRPr lang="en-US" altLang="en-US" dirty="0"/>
          </a:p>
          <a:p>
            <a:pPr>
              <a:buFont typeface="Webdings" pitchFamily="18" charset="2"/>
              <a:buNone/>
            </a:pPr>
            <a:endParaRPr lang="en-US" altLang="en-US" dirty="0"/>
          </a:p>
        </p:txBody>
      </p:sp>
      <p:sp>
        <p:nvSpPr>
          <p:cNvPr id="13317" name="Slide Number Placeholder 5"/>
          <p:cNvSpPr>
            <a:spLocks noGrp="1"/>
          </p:cNvSpPr>
          <p:nvPr/>
        </p:nvSpPr>
        <p:spPr bwMode="auto">
          <a:xfrm rot="8916385">
            <a:off x="3619500" y="3200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r"/>
            <a:endParaRPr lang="en-US" altLang="en-US" sz="1400" dirty="0"/>
          </a:p>
        </p:txBody>
      </p:sp>
    </p:spTree>
    <p:extLst>
      <p:ext uri="{BB962C8B-B14F-4D97-AF65-F5344CB8AC3E}">
        <p14:creationId xmlns:p14="http://schemas.microsoft.com/office/powerpoint/2010/main" val="1408103930"/>
      </p:ext>
    </p:extLst>
  </p:cSld>
  <p:clrMapOvr>
    <a:masterClrMapping/>
  </p:clrMapOvr>
</p:sld>
</file>

<file path=ppt/theme/theme1.xml><?xml version="1.0" encoding="utf-8"?>
<a:theme xmlns:a="http://schemas.openxmlformats.org/drawingml/2006/main" name="oag_template_redesign">
  <a:themeElements>
    <a:clrScheme name="Custom 2">
      <a:dk1>
        <a:srgbClr val="13266E"/>
      </a:dk1>
      <a:lt1>
        <a:srgbClr val="E7EDFE"/>
      </a:lt1>
      <a:dk2>
        <a:srgbClr val="13266E"/>
      </a:dk2>
      <a:lt2>
        <a:srgbClr val="000000"/>
      </a:lt2>
      <a:accent1>
        <a:srgbClr val="A9C8DB"/>
      </a:accent1>
      <a:accent2>
        <a:srgbClr val="941009"/>
      </a:accent2>
      <a:accent3>
        <a:srgbClr val="F1F4FE"/>
      </a:accent3>
      <a:accent4>
        <a:srgbClr val="0E1F5D"/>
      </a:accent4>
      <a:accent5>
        <a:srgbClr val="D1E0EA"/>
      </a:accent5>
      <a:accent6>
        <a:srgbClr val="860D07"/>
      </a:accent6>
      <a:hlink>
        <a:srgbClr val="101B59"/>
      </a:hlink>
      <a:folHlink>
        <a:srgbClr val="4A6283"/>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0"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13266E"/>
        </a:dk1>
        <a:lt1>
          <a:srgbClr val="E7EDFE"/>
        </a:lt1>
        <a:dk2>
          <a:srgbClr val="13266E"/>
        </a:dk2>
        <a:lt2>
          <a:srgbClr val="000000"/>
        </a:lt2>
        <a:accent1>
          <a:srgbClr val="A9C8DB"/>
        </a:accent1>
        <a:accent2>
          <a:srgbClr val="941009"/>
        </a:accent2>
        <a:accent3>
          <a:srgbClr val="F1F4FE"/>
        </a:accent3>
        <a:accent4>
          <a:srgbClr val="0E1F5D"/>
        </a:accent4>
        <a:accent5>
          <a:srgbClr val="D1E0EA"/>
        </a:accent5>
        <a:accent6>
          <a:srgbClr val="860D07"/>
        </a:accent6>
        <a:hlink>
          <a:srgbClr val="941009"/>
        </a:hlink>
        <a:folHlink>
          <a:srgbClr val="4A628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ag_template_redesign.pptx" id="{A3C98F2B-AF75-48AF-A18C-325655056B83}" vid="{DC63BF8C-324A-4A65-B34A-F1B3B4DBA0F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oag_template-3</Template>
  <TotalTime>362</TotalTime>
  <Words>3818</Words>
  <Application>Microsoft Office PowerPoint</Application>
  <PresentationFormat>On-screen Show (4:3)</PresentationFormat>
  <Paragraphs>561</Paragraphs>
  <Slides>63</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ＭＳ Ｐゴシック</vt:lpstr>
      <vt:lpstr>Arial</vt:lpstr>
      <vt:lpstr>Arial Black</vt:lpstr>
      <vt:lpstr>Times</vt:lpstr>
      <vt:lpstr>Webdings</vt:lpstr>
      <vt:lpstr>Wingdings</vt:lpstr>
      <vt:lpstr>oag_template_redesign</vt:lpstr>
      <vt:lpstr> The Rights of Crime Victims In Texas </vt:lpstr>
      <vt:lpstr>Constitutional Rights for Crime Victims (Slide 1 of 2)</vt:lpstr>
      <vt:lpstr>Constitutional Rights for Crime Victims (Slide 2 of 2)</vt:lpstr>
      <vt:lpstr>Texas Constitution for Crime Victims</vt:lpstr>
      <vt:lpstr>Who is Entitled to Rights? (Slide 1 of 4)</vt:lpstr>
      <vt:lpstr>Who is Entitled to Rights? (Slide 2 of 4)</vt:lpstr>
      <vt:lpstr>Who is Entitled to Rights? (Slide 3 of 4) </vt:lpstr>
      <vt:lpstr>Who is Entitled to Rights? (Slide 4 of 4) </vt:lpstr>
      <vt:lpstr> Enforcing Victims’ Rights </vt:lpstr>
      <vt:lpstr> Enforcing Victims’ Rights </vt:lpstr>
      <vt:lpstr> Enforcing Victims’ Rights </vt:lpstr>
      <vt:lpstr> Enforcing Victims’ Rights </vt:lpstr>
      <vt:lpstr> Enforcing Victims’ Rights </vt:lpstr>
      <vt:lpstr>To Be Protected Article 56.02 (a) (1)</vt:lpstr>
      <vt:lpstr>To Be Protected Article 56.02 (a) (2)</vt:lpstr>
      <vt:lpstr>To Be Protected </vt:lpstr>
      <vt:lpstr>To Be Protected </vt:lpstr>
      <vt:lpstr>To Be Protected </vt:lpstr>
      <vt:lpstr>To Be Protected </vt:lpstr>
      <vt:lpstr>To Be Protected Article 56.09</vt:lpstr>
      <vt:lpstr>To Be Informed Article 56.02 (a) (3) (A)</vt:lpstr>
      <vt:lpstr>Information/impact to Probation Article 56.02 (a) (5)</vt:lpstr>
      <vt:lpstr>To Be Informed Article 56.02 (a) (3) (B)</vt:lpstr>
      <vt:lpstr>To Be Informed Article 56.02 (a) (4)</vt:lpstr>
      <vt:lpstr>To Be Informed Article 56.02(a) (4)</vt:lpstr>
      <vt:lpstr>Information on CVC Article 56.02 (a) (6)</vt:lpstr>
      <vt:lpstr>Right to Referrals Article 56.02 (a) (6)</vt:lpstr>
      <vt:lpstr>Victims Rights – Parole Process Article 56.02 (a) (7)</vt:lpstr>
      <vt:lpstr>Safe Waiting Areas Article 56.02 (a) (8)</vt:lpstr>
      <vt:lpstr>Return of Property Article 56.02 (a) (9)</vt:lpstr>
      <vt:lpstr>Help with Employer Article 56.02 (a) (10)</vt:lpstr>
      <vt:lpstr>VOMD Article 56.02 (a) (11)</vt:lpstr>
      <vt:lpstr>Victim Impact Statement Article 56.02 (a) (12)</vt:lpstr>
      <vt:lpstr>Rights for young victims Article 56.02 (a) (13)</vt:lpstr>
      <vt:lpstr>Info about DIVO Program Article 56.02 (a) (14)</vt:lpstr>
      <vt:lpstr>Additional Rights </vt:lpstr>
      <vt:lpstr> Additional Rights </vt:lpstr>
      <vt:lpstr>To Be Informed </vt:lpstr>
      <vt:lpstr>To Be Informed </vt:lpstr>
      <vt:lpstr>To Be Informed </vt:lpstr>
      <vt:lpstr>To Be Heard </vt:lpstr>
      <vt:lpstr>PowerPoint Presentation</vt:lpstr>
      <vt:lpstr>To Be Heard </vt:lpstr>
      <vt:lpstr>To Be Heard </vt:lpstr>
      <vt:lpstr>To Be Heard </vt:lpstr>
      <vt:lpstr>To Receive Medical Examination Article 56.06 (a)</vt:lpstr>
      <vt:lpstr>To Receive Medical Examination </vt:lpstr>
      <vt:lpstr>To Receive Medical Examination </vt:lpstr>
      <vt:lpstr>To Receive Medical Examination </vt:lpstr>
      <vt:lpstr>To Receive Medical Examination </vt:lpstr>
      <vt:lpstr>To Receive Medical Examination </vt:lpstr>
      <vt:lpstr>To Receive Medical Examination </vt:lpstr>
      <vt:lpstr>To Receive Medical Examination </vt:lpstr>
      <vt:lpstr>More Rights of Victims of Sexual Assault or Abuse, Stalking or Trafficking TCCP, Article 56.021</vt:lpstr>
      <vt:lpstr>PowerPoint Presentation</vt:lpstr>
      <vt:lpstr>Presence of Advocate at exam </vt:lpstr>
      <vt:lpstr>To Receive AIDS/HIV/STD Testing </vt:lpstr>
      <vt:lpstr>Additional Rights Privacy- Pseudonym Forms </vt:lpstr>
      <vt:lpstr>Additional Rights Restitution</vt:lpstr>
      <vt:lpstr>Immunity Issues Article 56.02 (d)</vt:lpstr>
      <vt:lpstr>How You Can Help</vt:lpstr>
      <vt:lpstr>Thank You</vt:lpstr>
      <vt:lpstr>PowerPoint Presentation</vt:lpstr>
    </vt:vector>
  </TitlesOfParts>
  <Company>TX Office of the Attorney General, Admin and Legal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Gloria Clark</dc:creator>
  <cp:lastModifiedBy>Contreras, Doris</cp:lastModifiedBy>
  <cp:revision>170</cp:revision>
  <cp:lastPrinted>2018-01-09T21:47:16Z</cp:lastPrinted>
  <dcterms:created xsi:type="dcterms:W3CDTF">2015-12-02T19:06:24Z</dcterms:created>
  <dcterms:modified xsi:type="dcterms:W3CDTF">2019-06-19T11:17:53Z</dcterms:modified>
</cp:coreProperties>
</file>